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90"/>
  </p:notesMasterIdLst>
  <p:sldIdLst>
    <p:sldId id="256" r:id="rId2"/>
    <p:sldId id="336" r:id="rId3"/>
    <p:sldId id="337" r:id="rId4"/>
    <p:sldId id="338" r:id="rId5"/>
    <p:sldId id="257" r:id="rId6"/>
    <p:sldId id="259" r:id="rId7"/>
    <p:sldId id="272" r:id="rId8"/>
    <p:sldId id="329" r:id="rId9"/>
    <p:sldId id="330" r:id="rId10"/>
    <p:sldId id="260" r:id="rId11"/>
    <p:sldId id="269" r:id="rId12"/>
    <p:sldId id="264" r:id="rId13"/>
    <p:sldId id="266" r:id="rId14"/>
    <p:sldId id="267" r:id="rId15"/>
    <p:sldId id="334" r:id="rId16"/>
    <p:sldId id="333" r:id="rId17"/>
    <p:sldId id="268" r:id="rId18"/>
    <p:sldId id="265" r:id="rId19"/>
    <p:sldId id="335" r:id="rId20"/>
    <p:sldId id="339" r:id="rId21"/>
    <p:sldId id="340" r:id="rId22"/>
    <p:sldId id="273" r:id="rId23"/>
    <p:sldId id="274" r:id="rId24"/>
    <p:sldId id="275" r:id="rId25"/>
    <p:sldId id="276" r:id="rId26"/>
    <p:sldId id="277" r:id="rId27"/>
    <p:sldId id="278" r:id="rId28"/>
    <p:sldId id="281" r:id="rId29"/>
    <p:sldId id="282" r:id="rId30"/>
    <p:sldId id="263" r:id="rId31"/>
    <p:sldId id="331" r:id="rId32"/>
    <p:sldId id="285" r:id="rId33"/>
    <p:sldId id="332" r:id="rId34"/>
    <p:sldId id="284" r:id="rId35"/>
    <p:sldId id="286" r:id="rId36"/>
    <p:sldId id="287" r:id="rId37"/>
    <p:sldId id="288" r:id="rId38"/>
    <p:sldId id="289" r:id="rId39"/>
    <p:sldId id="345" r:id="rId40"/>
    <p:sldId id="291" r:id="rId41"/>
    <p:sldId id="292" r:id="rId42"/>
    <p:sldId id="293" r:id="rId43"/>
    <p:sldId id="343" r:id="rId44"/>
    <p:sldId id="380" r:id="rId45"/>
    <p:sldId id="381" r:id="rId46"/>
    <p:sldId id="379" r:id="rId47"/>
    <p:sldId id="382" r:id="rId48"/>
    <p:sldId id="384" r:id="rId49"/>
    <p:sldId id="344" r:id="rId50"/>
    <p:sldId id="346" r:id="rId51"/>
    <p:sldId id="296" r:id="rId52"/>
    <p:sldId id="348" r:id="rId53"/>
    <p:sldId id="349" r:id="rId54"/>
    <p:sldId id="350" r:id="rId55"/>
    <p:sldId id="351" r:id="rId56"/>
    <p:sldId id="353" r:id="rId57"/>
    <p:sldId id="355" r:id="rId58"/>
    <p:sldId id="306" r:id="rId59"/>
    <p:sldId id="302" r:id="rId60"/>
    <p:sldId id="303" r:id="rId61"/>
    <p:sldId id="358" r:id="rId62"/>
    <p:sldId id="359" r:id="rId63"/>
    <p:sldId id="360" r:id="rId64"/>
    <p:sldId id="341" r:id="rId65"/>
    <p:sldId id="308" r:id="rId66"/>
    <p:sldId id="361" r:id="rId67"/>
    <p:sldId id="362" r:id="rId68"/>
    <p:sldId id="363" r:id="rId69"/>
    <p:sldId id="364" r:id="rId70"/>
    <p:sldId id="365" r:id="rId71"/>
    <p:sldId id="314" r:id="rId72"/>
    <p:sldId id="315" r:id="rId73"/>
    <p:sldId id="316" r:id="rId74"/>
    <p:sldId id="366" r:id="rId75"/>
    <p:sldId id="367" r:id="rId76"/>
    <p:sldId id="368" r:id="rId77"/>
    <p:sldId id="320" r:id="rId78"/>
    <p:sldId id="383" r:id="rId79"/>
    <p:sldId id="369" r:id="rId80"/>
    <p:sldId id="370" r:id="rId81"/>
    <p:sldId id="371" r:id="rId82"/>
    <p:sldId id="372" r:id="rId83"/>
    <p:sldId id="373" r:id="rId84"/>
    <p:sldId id="374" r:id="rId85"/>
    <p:sldId id="375" r:id="rId86"/>
    <p:sldId id="376" r:id="rId87"/>
    <p:sldId id="377" r:id="rId88"/>
    <p:sldId id="378" r:id="rId8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28D"/>
    <a:srgbClr val="000058"/>
    <a:srgbClr val="13447D"/>
    <a:srgbClr val="14457D"/>
    <a:srgbClr val="144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749" autoAdjust="0"/>
  </p:normalViewPr>
  <p:slideViewPr>
    <p:cSldViewPr snapToGrid="0">
      <p:cViewPr varScale="1">
        <p:scale>
          <a:sx n="106" d="100"/>
          <a:sy n="106" d="100"/>
        </p:scale>
        <p:origin x="7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8D13B-1EBE-49AA-90C3-DA13FB411C8C}" type="datetimeFigureOut">
              <a:rPr lang="pt-BR" smtClean="0"/>
              <a:t>19/04/2022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5C6A0-3625-46FC-92BE-D7CFD5F4FDD5}" type="slidenum">
              <a:rPr lang="pt-BR" smtClean="0"/>
              <a:t>‹nº›</a:t>
            </a:fld>
            <a:endParaRPr lang="pt-BR"/>
          </a:p>
        </p:txBody>
      </p:sp>
    </p:spTree>
    <p:extLst>
      <p:ext uri="{BB962C8B-B14F-4D97-AF65-F5344CB8AC3E}">
        <p14:creationId xmlns:p14="http://schemas.microsoft.com/office/powerpoint/2010/main" val="2005112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Qual a importância?</a:t>
            </a:r>
          </a:p>
          <a:p>
            <a:r>
              <a:rPr lang="pt-BR" sz="1200" dirty="0"/>
              <a:t>O que vou aprender hoje? (colocar cronograma e deixar algo que não vamos mostrar com algum integrante inexistente)</a:t>
            </a:r>
          </a:p>
          <a:p>
            <a:r>
              <a:rPr lang="pt-BR" sz="1200" dirty="0"/>
              <a:t>Quanto tempo dura?</a:t>
            </a:r>
          </a:p>
          <a:p>
            <a:r>
              <a:rPr lang="pt-BR" sz="1200" dirty="0"/>
              <a:t>Qual a validade do treinamento?</a:t>
            </a:r>
          </a:p>
          <a:p>
            <a:pPr marL="0" indent="0">
              <a:buNone/>
            </a:pPr>
            <a:endParaRPr lang="pt-BR" sz="1200" dirty="0"/>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4</a:t>
            </a:fld>
            <a:endParaRPr lang="pt-BR"/>
          </a:p>
        </p:txBody>
      </p:sp>
    </p:spTree>
    <p:extLst>
      <p:ext uri="{BB962C8B-B14F-4D97-AF65-F5344CB8AC3E}">
        <p14:creationId xmlns:p14="http://schemas.microsoft.com/office/powerpoint/2010/main" val="157907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 combustível só se manterá queimando quando for atingido ou superado o seu ponto de combustão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23</a:t>
            </a:fld>
            <a:endParaRPr lang="pt-BR"/>
          </a:p>
        </p:txBody>
      </p:sp>
    </p:spTree>
    <p:extLst>
      <p:ext uri="{BB962C8B-B14F-4D97-AF65-F5344CB8AC3E}">
        <p14:creationId xmlns:p14="http://schemas.microsoft.com/office/powerpoint/2010/main" val="153843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temperatura de autoignição de um combustível sólido é influenciada pela circulação de ar de aquecimento ou ventilação, e pela forma e dimensão do sólido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24</a:t>
            </a:fld>
            <a:endParaRPr lang="pt-BR"/>
          </a:p>
        </p:txBody>
      </p:sp>
    </p:spTree>
    <p:extLst>
      <p:ext uri="{BB962C8B-B14F-4D97-AF65-F5344CB8AC3E}">
        <p14:creationId xmlns:p14="http://schemas.microsoft.com/office/powerpoint/2010/main" val="198873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Como tudo na natureza tende ao equilíbrio, o calor é transferido de objetos com temperatura mais alta para aqueles com temperatura mais baixa. O mais frio de dois objetos absorverá calor até que esteja com a mesma quantidade de energia do outro.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26</a:t>
            </a:fld>
            <a:endParaRPr lang="pt-BR"/>
          </a:p>
        </p:txBody>
      </p:sp>
    </p:spTree>
    <p:extLst>
      <p:ext uri="{BB962C8B-B14F-4D97-AF65-F5344CB8AC3E}">
        <p14:creationId xmlns:p14="http://schemas.microsoft.com/office/powerpoint/2010/main" val="348536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por exemplo, a extremidade de uma barra de ferro próxima a uma fonte de calor, as moléculas desta extremidade absorverão calor; elas vibrarão mais e se chocarão com as moléculas vizinhas, transferindo-lhes calor.</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27</a:t>
            </a:fld>
            <a:endParaRPr lang="pt-BR"/>
          </a:p>
        </p:txBody>
      </p:sp>
    </p:spTree>
    <p:extLst>
      <p:ext uri="{BB962C8B-B14F-4D97-AF65-F5344CB8AC3E}">
        <p14:creationId xmlns:p14="http://schemas.microsoft.com/office/powerpoint/2010/main" val="4245209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As ondas de calor propagam-se em todas as direções, e a intensidade com que os corpos são atingidos aumenta ou diminui à medida que estão mais próximos ou mais afastados da fonte de calor.</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28</a:t>
            </a:fld>
            <a:endParaRPr lang="pt-BR"/>
          </a:p>
        </p:txBody>
      </p:sp>
    </p:spTree>
    <p:extLst>
      <p:ext uri="{BB962C8B-B14F-4D97-AF65-F5344CB8AC3E}">
        <p14:creationId xmlns:p14="http://schemas.microsoft.com/office/powerpoint/2010/main" val="376858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Em incêndio de edifícios, essa é a principal forma de propagação de calor para andares superiores, quando os gases aquecidos encontram caminho através de escadas, poços de elevadores, etc.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29</a:t>
            </a:fld>
            <a:endParaRPr lang="pt-BR"/>
          </a:p>
        </p:txBody>
      </p:sp>
    </p:spTree>
    <p:extLst>
      <p:ext uri="{BB962C8B-B14F-4D97-AF65-F5344CB8AC3E}">
        <p14:creationId xmlns:p14="http://schemas.microsoft.com/office/powerpoint/2010/main" val="3742259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30</a:t>
            </a:fld>
            <a:endParaRPr lang="pt-BR"/>
          </a:p>
        </p:txBody>
      </p:sp>
    </p:spTree>
    <p:extLst>
      <p:ext uri="{BB962C8B-B14F-4D97-AF65-F5344CB8AC3E}">
        <p14:creationId xmlns:p14="http://schemas.microsoft.com/office/powerpoint/2010/main" val="318926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31</a:t>
            </a:fld>
            <a:endParaRPr lang="pt-BR"/>
          </a:p>
        </p:txBody>
      </p:sp>
    </p:spTree>
    <p:extLst>
      <p:ext uri="{BB962C8B-B14F-4D97-AF65-F5344CB8AC3E}">
        <p14:creationId xmlns:p14="http://schemas.microsoft.com/office/powerpoint/2010/main" val="593055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32</a:t>
            </a:fld>
            <a:endParaRPr lang="pt-BR"/>
          </a:p>
        </p:txBody>
      </p:sp>
    </p:spTree>
    <p:extLst>
      <p:ext uri="{BB962C8B-B14F-4D97-AF65-F5344CB8AC3E}">
        <p14:creationId xmlns:p14="http://schemas.microsoft.com/office/powerpoint/2010/main" val="306625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33</a:t>
            </a:fld>
            <a:endParaRPr lang="pt-BR"/>
          </a:p>
        </p:txBody>
      </p:sp>
    </p:spTree>
    <p:extLst>
      <p:ext uri="{BB962C8B-B14F-4D97-AF65-F5344CB8AC3E}">
        <p14:creationId xmlns:p14="http://schemas.microsoft.com/office/powerpoint/2010/main" val="176455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verdade, o </a:t>
            </a:r>
            <a:r>
              <a:rPr lang="pt-BR" b="1" dirty="0"/>
              <a:t>fogo</a:t>
            </a:r>
            <a:r>
              <a:rPr lang="pt-BR" dirty="0"/>
              <a:t> não apresenta estado físico, já que ele não é matéria. O </a:t>
            </a:r>
            <a:r>
              <a:rPr lang="pt-BR" b="1" dirty="0"/>
              <a:t>fogo</a:t>
            </a:r>
            <a:r>
              <a:rPr lang="pt-BR" dirty="0"/>
              <a:t> não ocupa espaço e não apresenta massa, logo, ele não pode ser sólido, líquido, gasoso nem plasma. Sendo assim, sobrou apenas a opção </a:t>
            </a:r>
            <a:r>
              <a:rPr lang="pt-BR" b="1" dirty="0"/>
              <a:t>energia</a:t>
            </a:r>
            <a:r>
              <a:rPr lang="pt-BR" dirty="0"/>
              <a:t>.</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6</a:t>
            </a:fld>
            <a:endParaRPr lang="pt-BR"/>
          </a:p>
        </p:txBody>
      </p:sp>
    </p:spTree>
    <p:extLst>
      <p:ext uri="{BB962C8B-B14F-4D97-AF65-F5344CB8AC3E}">
        <p14:creationId xmlns:p14="http://schemas.microsoft.com/office/powerpoint/2010/main" val="434321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C08C4BF-DB4B-4118-9901-CE3E338420B3}" type="slidenum">
              <a:rPr lang="pt-BR" smtClean="0"/>
              <a:t>39</a:t>
            </a:fld>
            <a:endParaRPr lang="pt-BR"/>
          </a:p>
        </p:txBody>
      </p:sp>
    </p:spTree>
    <p:extLst>
      <p:ext uri="{BB962C8B-B14F-4D97-AF65-F5344CB8AC3E}">
        <p14:creationId xmlns:p14="http://schemas.microsoft.com/office/powerpoint/2010/main" val="2798428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55</a:t>
            </a:fld>
            <a:endParaRPr lang="pt-BR"/>
          </a:p>
        </p:txBody>
      </p:sp>
    </p:spTree>
    <p:extLst>
      <p:ext uri="{BB962C8B-B14F-4D97-AF65-F5344CB8AC3E}">
        <p14:creationId xmlns:p14="http://schemas.microsoft.com/office/powerpoint/2010/main" val="319642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70</a:t>
            </a:fld>
            <a:endParaRPr lang="pt-BR"/>
          </a:p>
        </p:txBody>
      </p:sp>
    </p:spTree>
    <p:extLst>
      <p:ext uri="{BB962C8B-B14F-4D97-AF65-F5344CB8AC3E}">
        <p14:creationId xmlns:p14="http://schemas.microsoft.com/office/powerpoint/2010/main" val="219323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71</a:t>
            </a:fld>
            <a:endParaRPr lang="pt-BR"/>
          </a:p>
        </p:txBody>
      </p:sp>
    </p:spTree>
    <p:extLst>
      <p:ext uri="{BB962C8B-B14F-4D97-AF65-F5344CB8AC3E}">
        <p14:creationId xmlns:p14="http://schemas.microsoft.com/office/powerpoint/2010/main" val="3529988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74</a:t>
            </a:fld>
            <a:endParaRPr lang="pt-BR"/>
          </a:p>
        </p:txBody>
      </p:sp>
    </p:spTree>
    <p:extLst>
      <p:ext uri="{BB962C8B-B14F-4D97-AF65-F5344CB8AC3E}">
        <p14:creationId xmlns:p14="http://schemas.microsoft.com/office/powerpoint/2010/main" val="106877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75</a:t>
            </a:fld>
            <a:endParaRPr lang="pt-BR"/>
          </a:p>
        </p:txBody>
      </p:sp>
    </p:spTree>
    <p:extLst>
      <p:ext uri="{BB962C8B-B14F-4D97-AF65-F5344CB8AC3E}">
        <p14:creationId xmlns:p14="http://schemas.microsoft.com/office/powerpoint/2010/main" val="19891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7</a:t>
            </a:fld>
            <a:endParaRPr lang="pt-BR"/>
          </a:p>
        </p:txBody>
      </p:sp>
    </p:spTree>
    <p:extLst>
      <p:ext uri="{BB962C8B-B14F-4D97-AF65-F5344CB8AC3E}">
        <p14:creationId xmlns:p14="http://schemas.microsoft.com/office/powerpoint/2010/main" val="3650314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8</a:t>
            </a:fld>
            <a:endParaRPr lang="pt-BR"/>
          </a:p>
        </p:txBody>
      </p:sp>
    </p:spTree>
    <p:extLst>
      <p:ext uri="{BB962C8B-B14F-4D97-AF65-F5344CB8AC3E}">
        <p14:creationId xmlns:p14="http://schemas.microsoft.com/office/powerpoint/2010/main" val="1696520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9</a:t>
            </a:fld>
            <a:endParaRPr lang="pt-BR"/>
          </a:p>
        </p:txBody>
      </p:sp>
    </p:spTree>
    <p:extLst>
      <p:ext uri="{BB962C8B-B14F-4D97-AF65-F5344CB8AC3E}">
        <p14:creationId xmlns:p14="http://schemas.microsoft.com/office/powerpoint/2010/main" val="2856795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solidFill>
                  <a:srgbClr val="03028D"/>
                </a:solidFill>
              </a:rPr>
              <a:t>Combustível: </a:t>
            </a:r>
            <a:r>
              <a:rPr lang="pt-BR" sz="1200" dirty="0"/>
              <a:t>material ou substancia que possui a capacidade de produzir calor por meio da reação química, servindo de campo para a propagação do fogo.</a:t>
            </a:r>
          </a:p>
          <a:p>
            <a:r>
              <a:rPr lang="pt-BR" sz="1200" dirty="0">
                <a:solidFill>
                  <a:srgbClr val="03028D"/>
                </a:solidFill>
              </a:rPr>
              <a:t>Comburente: </a:t>
            </a:r>
            <a:r>
              <a:rPr lang="pt-BR" sz="1200" dirty="0"/>
              <a:t>é o elemento ativador do fogo, reage com os gases liberados pelo combustível formando a chama.  </a:t>
            </a:r>
            <a:r>
              <a:rPr lang="pt-BR" sz="1200" dirty="0">
                <a:solidFill>
                  <a:srgbClr val="FF0000"/>
                </a:solidFill>
              </a:rPr>
              <a:t>(COLOCAR VIDEO)</a:t>
            </a:r>
          </a:p>
          <a:p>
            <a:r>
              <a:rPr lang="pt-BR" sz="1200" dirty="0">
                <a:solidFill>
                  <a:srgbClr val="03028D"/>
                </a:solidFill>
              </a:rPr>
              <a:t>Calor: </a:t>
            </a:r>
            <a:r>
              <a:rPr lang="pt-BR" sz="1200" dirty="0"/>
              <a:t>é uma forma de energia física/química ligada diretamente ao aumento da temperatura, é o que dá inicio ao fogo e que faz as chamas se propagarem.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10</a:t>
            </a:fld>
            <a:endParaRPr lang="pt-BR"/>
          </a:p>
        </p:txBody>
      </p:sp>
    </p:spTree>
    <p:extLst>
      <p:ext uri="{BB962C8B-B14F-4D97-AF65-F5344CB8AC3E}">
        <p14:creationId xmlns:p14="http://schemas.microsoft.com/office/powerpoint/2010/main" val="402730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principais fontes de calor temos: </a:t>
            </a:r>
          </a:p>
          <a:p>
            <a:r>
              <a:rPr lang="pt-BR" dirty="0"/>
              <a:t>- O calor ambiental; </a:t>
            </a:r>
          </a:p>
          <a:p>
            <a:r>
              <a:rPr lang="pt-BR" dirty="0"/>
              <a:t>- A chama; </a:t>
            </a:r>
          </a:p>
          <a:p>
            <a:r>
              <a:rPr lang="pt-BR" dirty="0"/>
              <a:t>- O calor provocado pelo choque, atrito e compressão; </a:t>
            </a:r>
          </a:p>
          <a:p>
            <a:r>
              <a:rPr lang="pt-BR" dirty="0"/>
              <a:t>- Energia radiante (raio laser); </a:t>
            </a:r>
          </a:p>
          <a:p>
            <a:r>
              <a:rPr lang="pt-BR" dirty="0"/>
              <a:t>- O calor das reações químicas exotérmicas (oxidações por exemplo); </a:t>
            </a:r>
          </a:p>
          <a:p>
            <a:r>
              <a:rPr lang="pt-BR" dirty="0"/>
              <a:t>- Energia elétrica (centelha).</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11</a:t>
            </a:fld>
            <a:endParaRPr lang="pt-BR"/>
          </a:p>
        </p:txBody>
      </p:sp>
    </p:spTree>
    <p:extLst>
      <p:ext uri="{BB962C8B-B14F-4D97-AF65-F5344CB8AC3E}">
        <p14:creationId xmlns:p14="http://schemas.microsoft.com/office/powerpoint/2010/main" val="376815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Falta placa de combustível gasoso, porem não estou encontrando.</a:t>
            </a:r>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12</a:t>
            </a:fld>
            <a:endParaRPr lang="pt-BR"/>
          </a:p>
        </p:txBody>
      </p:sp>
    </p:spTree>
    <p:extLst>
      <p:ext uri="{BB962C8B-B14F-4D97-AF65-F5344CB8AC3E}">
        <p14:creationId xmlns:p14="http://schemas.microsoft.com/office/powerpoint/2010/main" val="205045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Comentar a respeito de cada </a:t>
            </a:r>
            <a:r>
              <a:rPr lang="pt-BR" dirty="0" err="1"/>
              <a:t>gas</a:t>
            </a:r>
            <a:r>
              <a:rPr lang="pt-BR" dirty="0"/>
              <a:t>, onde encontro</a:t>
            </a:r>
            <a:br>
              <a:rPr lang="pt-BR" dirty="0"/>
            </a:br>
            <a:r>
              <a:rPr lang="pt-BR" sz="1200" dirty="0"/>
              <a:t>Outro comburente que se pode encontrar é o cloro (Cl2). É um gás mais pesado que o ar, de coloração amarelo-esverdeado, venenoso, corrosivo e largamente usado para tratamento e purificação da água, branqueamento e outros processos industriais. Não é inflamável, mas pode causar incêndio e explosões, pois em contato com determinadas substâncias, comporta-se como comburente semelhante ao oxigênio. Este fenômeno ocorre principalmente em contato com a amônia, </a:t>
            </a:r>
            <a:r>
              <a:rPr lang="pt-BR" sz="1200" dirty="0" err="1"/>
              <a:t>terebentina</a:t>
            </a:r>
            <a:r>
              <a:rPr lang="pt-BR" sz="1200" dirty="0"/>
              <a:t> e metais pulverizados. Onde houver possibilidade de formação deste gás, deve-se ter cuidados especiais.</a:t>
            </a:r>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19</a:t>
            </a:fld>
            <a:endParaRPr lang="pt-BR"/>
          </a:p>
        </p:txBody>
      </p:sp>
    </p:spTree>
    <p:extLst>
      <p:ext uri="{BB962C8B-B14F-4D97-AF65-F5344CB8AC3E}">
        <p14:creationId xmlns:p14="http://schemas.microsoft.com/office/powerpoint/2010/main" val="193731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F5209-1257-40FC-8182-1C72B396C7A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5C524D5-82DD-473C-92BB-5E814D7FE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B93D89E-9715-4751-A3E9-EE927120958F}"/>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95A75055-5398-4110-8CBD-20E32A714D8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28A0053-7F19-4F39-9639-8CF6136EFEF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381009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9C1B0-408B-405E-9B31-F2277560FDB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5200AFB-5231-496E-B3A6-A09C2191E5ED}"/>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7C5574-F6C6-40B8-8E65-6381AC69FF57}"/>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935B7325-8552-4D40-818D-99E0FD797B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B6DCC18-65C4-43E3-B011-ED21FA11690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2586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0851C85-6F24-48DE-8C96-F37AEAE5C44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46E2A9F-D89A-4721-B80F-B27F8604681E}"/>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A768D7-95A2-40AA-81F2-C5B8E1A5D59E}"/>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8084F69E-98B5-49D9-BA05-6C6827680E4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6314C4-B007-4292-BADA-E0F25F8B698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0411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577BF-FB3E-4ED5-A22A-7F8AEDFA4B0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C34AA9-AA1B-4A8F-98AF-24615F9F2A2F}"/>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ECF7C30-BD12-48FA-82B3-F535FDCDE7B4}"/>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D25A7674-034F-490B-AE65-6CE822234A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8271AC-C12E-499C-BED3-AD637FDF6FA4}"/>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39297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27CEC-3F31-4C39-9DB3-BF00E9D1984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82283AF-1897-4FAA-B857-6847D07F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7A62B85-F672-4717-AC0F-58C2B7374568}"/>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736DEEF4-9E6E-4663-9731-7CE70CB0358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9BC199-400A-45EB-9BE1-C5D7DCF7D359}"/>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050661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4F248-733C-46F1-AAE1-DC306458B2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475FB8-1E91-48E6-80BA-BD428AFD379E}"/>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15AEE827-E79A-4B40-883A-231D74B22B11}"/>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BBA1879-6ACB-4919-99CB-082BE12465AF}"/>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6" name="Espaço Reservado para Rodapé 5">
            <a:extLst>
              <a:ext uri="{FF2B5EF4-FFF2-40B4-BE49-F238E27FC236}">
                <a16:creationId xmlns:a16="http://schemas.microsoft.com/office/drawing/2014/main" id="{EBB91105-1804-4A68-9ADF-BB08110BA4D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FC3449F-5388-4C9F-9C3B-96B0D19918FD}"/>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959756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04368-2451-4E75-965D-9A9E4FF7690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BB35BFF-172B-4734-A606-3F1B9318A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9E87FC09-B659-43A0-BC0D-8F3F39E383D5}"/>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8D9F98C-6072-447E-8BF2-FFBBD877A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1856AF47-9E82-494B-BC1A-9180359BB018}"/>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5C6F28C-E500-4779-94F9-F80D0C2CDD50}"/>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8" name="Espaço Reservado para Rodapé 7">
            <a:extLst>
              <a:ext uri="{FF2B5EF4-FFF2-40B4-BE49-F238E27FC236}">
                <a16:creationId xmlns:a16="http://schemas.microsoft.com/office/drawing/2014/main" id="{7B5C41A7-96F7-46F4-82C2-94CA00A4CAF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2A01C53-9B34-4E3C-AE2B-7CDD6FFF4DC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80943294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22DEB-102C-4A1A-8354-C0596BE0286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FB0ABB5-5A44-457C-AC1A-FCF393998EAB}"/>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4" name="Espaço Reservado para Rodapé 3">
            <a:extLst>
              <a:ext uri="{FF2B5EF4-FFF2-40B4-BE49-F238E27FC236}">
                <a16:creationId xmlns:a16="http://schemas.microsoft.com/office/drawing/2014/main" id="{F8CCFC5B-AC26-431F-B1BB-604BBD50E3F4}"/>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B2B4A16-3449-4D8F-A6C8-18A4935F53EB}"/>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04498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7E9A1B1-A332-41C9-8142-73550439E044}"/>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3" name="Espaço Reservado para Rodapé 2">
            <a:extLst>
              <a:ext uri="{FF2B5EF4-FFF2-40B4-BE49-F238E27FC236}">
                <a16:creationId xmlns:a16="http://schemas.microsoft.com/office/drawing/2014/main" id="{632EFA5B-BE84-416A-BF01-431B4AB90A8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E8090B0F-14DC-4380-8EFA-BC1C150F94C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4806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044BF-43C3-4573-8502-5A9BF3B6A45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E1AAE26-88C3-4F76-A3BC-DB3420CB59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71B1BF5F-E6CD-4EE7-81F0-75B0A935F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1758F19E-37DB-464F-AF06-8F96E92F7722}"/>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6" name="Espaço Reservado para Rodapé 5">
            <a:extLst>
              <a:ext uri="{FF2B5EF4-FFF2-40B4-BE49-F238E27FC236}">
                <a16:creationId xmlns:a16="http://schemas.microsoft.com/office/drawing/2014/main" id="{B2D777A4-BA2C-4745-B012-84BD8C667FA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7F1E60E-915A-47B9-A74B-A7F993B0B0FF}"/>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199484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1DC57-8F90-4E77-92B9-464281D9A7F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0FB68F5-0584-4E43-B663-AA77D386F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58AA3FC-A4B9-4D32-BEBA-2C9C5997E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D615345-6D0A-4EB1-AEB0-2D1D2747442A}"/>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6" name="Espaço Reservado para Rodapé 5">
            <a:extLst>
              <a:ext uri="{FF2B5EF4-FFF2-40B4-BE49-F238E27FC236}">
                <a16:creationId xmlns:a16="http://schemas.microsoft.com/office/drawing/2014/main" id="{C2448D37-EED3-4AD0-9E77-819564017D7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4C9A6DF-A911-4EBC-B42F-27106146E33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8531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A83F23D-5900-484A-B33A-0FF0FDF1F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71DD5A6-CDE8-4D79-B669-012CCAC76B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32E1134-6C7C-450A-9238-0A868BA0A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ABFFC6EB-58DD-4EB4-9EC8-0856FF6605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FF0A5F9-FB40-4968-83CC-4B79FA632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EA81F-720A-4ACC-8C27-FFC1BBAA394A}" type="slidenum">
              <a:rPr lang="pt-BR" smtClean="0"/>
              <a:t>‹nº›</a:t>
            </a:fld>
            <a:endParaRPr lang="pt-BR"/>
          </a:p>
        </p:txBody>
      </p:sp>
    </p:spTree>
    <p:extLst>
      <p:ext uri="{BB962C8B-B14F-4D97-AF65-F5344CB8AC3E}">
        <p14:creationId xmlns:p14="http://schemas.microsoft.com/office/powerpoint/2010/main" val="239600764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15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93E040F9-1CC7-4DAB-A0A5-86C2F2CA6C2C}"/>
              </a:ext>
            </a:extLst>
          </p:cNvPr>
          <p:cNvSpPr>
            <a:spLocks noGrp="1"/>
          </p:cNvSpPr>
          <p:nvPr>
            <p:ph type="title"/>
          </p:nvPr>
        </p:nvSpPr>
        <p:spPr>
          <a:xfrm>
            <a:off x="742623" y="0"/>
            <a:ext cx="10515600" cy="1325563"/>
          </a:xfrm>
        </p:spPr>
        <p:txBody>
          <a:bodyPr/>
          <a:lstStyle/>
          <a:p>
            <a:r>
              <a:rPr lang="pt-BR" dirty="0">
                <a:solidFill>
                  <a:srgbClr val="03028D"/>
                </a:solidFill>
              </a:rPr>
              <a:t>Tetraedro do fogo</a:t>
            </a:r>
          </a:p>
        </p:txBody>
      </p:sp>
      <p:pic>
        <p:nvPicPr>
          <p:cNvPr id="1028" name="Picture 4" descr="O Triângulo do Fogo | 13 Moléculas a Pular">
            <a:extLst>
              <a:ext uri="{FF2B5EF4-FFF2-40B4-BE49-F238E27FC236}">
                <a16:creationId xmlns:a16="http://schemas.microsoft.com/office/drawing/2014/main" id="{BECB9DD7-E6E9-4D5F-8FF4-883EE5247B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57587" y="1325563"/>
            <a:ext cx="6885672" cy="516425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2A9001BB-5666-4765-9AA3-A1CA387890F7}"/>
              </a:ext>
            </a:extLst>
          </p:cNvPr>
          <p:cNvSpPr txBox="1"/>
          <p:nvPr/>
        </p:nvSpPr>
        <p:spPr>
          <a:xfrm>
            <a:off x="5187153" y="3657599"/>
            <a:ext cx="1682943" cy="954107"/>
          </a:xfrm>
          <a:prstGeom prst="rect">
            <a:avLst/>
          </a:prstGeom>
          <a:noFill/>
        </p:spPr>
        <p:txBody>
          <a:bodyPr wrap="square" rtlCol="0">
            <a:spAutoFit/>
          </a:bodyPr>
          <a:lstStyle/>
          <a:p>
            <a:pPr algn="ctr"/>
            <a:r>
              <a:rPr lang="pt-BR" sz="2800" dirty="0">
                <a:solidFill>
                  <a:schemeClr val="bg1"/>
                </a:solidFill>
              </a:rPr>
              <a:t>Reação em cadeia</a:t>
            </a:r>
          </a:p>
        </p:txBody>
      </p:sp>
    </p:spTree>
    <p:extLst>
      <p:ext uri="{BB962C8B-B14F-4D97-AF65-F5344CB8AC3E}">
        <p14:creationId xmlns:p14="http://schemas.microsoft.com/office/powerpoint/2010/main" val="33862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92833-214E-42C2-90B5-22AC82954979}"/>
              </a:ext>
            </a:extLst>
          </p:cNvPr>
          <p:cNvSpPr>
            <a:spLocks noGrp="1"/>
          </p:cNvSpPr>
          <p:nvPr>
            <p:ph type="title"/>
          </p:nvPr>
        </p:nvSpPr>
        <p:spPr/>
        <p:txBody>
          <a:bodyPr/>
          <a:lstStyle/>
          <a:p>
            <a:r>
              <a:rPr lang="pt-BR" dirty="0">
                <a:solidFill>
                  <a:srgbClr val="03028D"/>
                </a:solidFill>
              </a:rPr>
              <a:t>Calor</a:t>
            </a:r>
          </a:p>
        </p:txBody>
      </p:sp>
      <p:sp>
        <p:nvSpPr>
          <p:cNvPr id="8" name="CaixaDeTexto 7">
            <a:extLst>
              <a:ext uri="{FF2B5EF4-FFF2-40B4-BE49-F238E27FC236}">
                <a16:creationId xmlns:a16="http://schemas.microsoft.com/office/drawing/2014/main" id="{CAFB0AFA-C0E1-473B-A359-D093AB0D4366}"/>
              </a:ext>
            </a:extLst>
          </p:cNvPr>
          <p:cNvSpPr txBox="1"/>
          <p:nvPr/>
        </p:nvSpPr>
        <p:spPr>
          <a:xfrm>
            <a:off x="604964" y="1867302"/>
            <a:ext cx="10919271" cy="4401205"/>
          </a:xfrm>
          <a:prstGeom prst="rect">
            <a:avLst/>
          </a:prstGeom>
          <a:noFill/>
        </p:spPr>
        <p:txBody>
          <a:bodyPr wrap="none" rtlCol="0">
            <a:spAutoFit/>
          </a:bodyPr>
          <a:lstStyle/>
          <a:p>
            <a:pPr marL="457200" indent="-457200" algn="just">
              <a:buFont typeface="Arial" panose="020B0604020202020204" pitchFamily="34" charset="0"/>
              <a:buChar char="•"/>
            </a:pPr>
            <a:r>
              <a:rPr lang="pt-BR" sz="2800" dirty="0"/>
              <a:t>É a condição que dá início (ignição), mantém e incentiva a combustão; </a:t>
            </a:r>
          </a:p>
          <a:p>
            <a:pPr marL="457200" indent="-457200" algn="just">
              <a:buFont typeface="Arial" panose="020B0604020202020204" pitchFamily="34" charset="0"/>
              <a:buChar char="•"/>
            </a:pPr>
            <a:r>
              <a:rPr lang="pt-BR" sz="2800" dirty="0"/>
              <a:t>Eleva a temperatura das substâncias; </a:t>
            </a:r>
          </a:p>
          <a:p>
            <a:pPr marL="457200" indent="-457200" algn="just">
              <a:buFont typeface="Arial" panose="020B0604020202020204" pitchFamily="34" charset="0"/>
              <a:buChar char="•"/>
            </a:pPr>
            <a:r>
              <a:rPr lang="pt-BR" sz="2800" dirty="0"/>
              <a:t>É responsável por vaporizar os materiais até o estado gasoso. </a:t>
            </a:r>
          </a:p>
          <a:p>
            <a:pPr algn="just"/>
            <a:endParaRPr lang="pt-BR" sz="2800" dirty="0"/>
          </a:p>
          <a:p>
            <a:pPr algn="just"/>
            <a:endParaRPr lang="pt-BR" sz="2800" dirty="0"/>
          </a:p>
          <a:p>
            <a:pPr marL="457200" indent="-457200" algn="just">
              <a:buFont typeface="Arial" panose="020B0604020202020204" pitchFamily="34" charset="0"/>
              <a:buChar char="•"/>
            </a:pPr>
            <a:r>
              <a:rPr lang="pt-BR" sz="2800" dirty="0"/>
              <a:t>Química </a:t>
            </a:r>
            <a:r>
              <a:rPr lang="pt-BR" sz="2800" dirty="0">
                <a:sym typeface="Wingdings" panose="05000000000000000000" pitchFamily="2" charset="2"/>
              </a:rPr>
              <a:t> Reação exotérmica;</a:t>
            </a:r>
          </a:p>
          <a:p>
            <a:pPr marL="457200" indent="-457200" algn="just">
              <a:buFont typeface="Arial" panose="020B0604020202020204" pitchFamily="34" charset="0"/>
              <a:buChar char="•"/>
            </a:pPr>
            <a:r>
              <a:rPr lang="pt-BR" sz="2800" dirty="0">
                <a:sym typeface="Wingdings" panose="05000000000000000000" pitchFamily="2" charset="2"/>
              </a:rPr>
              <a:t>Mecânica  Atrito de dois materiais;</a:t>
            </a:r>
          </a:p>
          <a:p>
            <a:pPr marL="457200" indent="-457200" algn="just">
              <a:buFont typeface="Arial" panose="020B0604020202020204" pitchFamily="34" charset="0"/>
              <a:buChar char="•"/>
            </a:pPr>
            <a:r>
              <a:rPr lang="pt-BR" sz="2800" dirty="0">
                <a:sym typeface="Wingdings" panose="05000000000000000000" pitchFamily="2" charset="2"/>
              </a:rPr>
              <a:t>Elétrica  Estática, arco elétrico, curto circuito, raio;</a:t>
            </a:r>
          </a:p>
          <a:p>
            <a:pPr marL="457200" indent="-457200" algn="just">
              <a:buFont typeface="Arial" panose="020B0604020202020204" pitchFamily="34" charset="0"/>
              <a:buChar char="•"/>
            </a:pPr>
            <a:r>
              <a:rPr lang="pt-BR" sz="2800" dirty="0">
                <a:sym typeface="Wingdings" panose="05000000000000000000" pitchFamily="2" charset="2"/>
              </a:rPr>
              <a:t>Nuclear  Reação nuclear, radiação solar.</a:t>
            </a:r>
            <a:endParaRPr lang="pt-BR" sz="2800" dirty="0"/>
          </a:p>
          <a:p>
            <a:pPr algn="just"/>
            <a:endParaRPr lang="pt-BR" sz="2800" dirty="0"/>
          </a:p>
        </p:txBody>
      </p:sp>
    </p:spTree>
    <p:extLst>
      <p:ext uri="{BB962C8B-B14F-4D97-AF65-F5344CB8AC3E}">
        <p14:creationId xmlns:p14="http://schemas.microsoft.com/office/powerpoint/2010/main" val="284456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F76DE-4156-4309-B403-49C8FF87256F}"/>
              </a:ext>
            </a:extLst>
          </p:cNvPr>
          <p:cNvSpPr>
            <a:spLocks noGrp="1"/>
          </p:cNvSpPr>
          <p:nvPr>
            <p:ph type="title"/>
          </p:nvPr>
        </p:nvSpPr>
        <p:spPr/>
        <p:txBody>
          <a:bodyPr/>
          <a:lstStyle/>
          <a:p>
            <a:r>
              <a:rPr lang="pt-BR" dirty="0">
                <a:solidFill>
                  <a:srgbClr val="03028D"/>
                </a:solidFill>
              </a:rPr>
              <a:t>Combustível</a:t>
            </a:r>
          </a:p>
        </p:txBody>
      </p:sp>
      <p:sp>
        <p:nvSpPr>
          <p:cNvPr id="3" name="Espaço Reservado para Conteúdo 2">
            <a:extLst>
              <a:ext uri="{FF2B5EF4-FFF2-40B4-BE49-F238E27FC236}">
                <a16:creationId xmlns:a16="http://schemas.microsoft.com/office/drawing/2014/main" id="{A6D65789-B2FD-493F-A3B5-E0FA83A7B793}"/>
              </a:ext>
            </a:extLst>
          </p:cNvPr>
          <p:cNvSpPr>
            <a:spLocks noGrp="1"/>
          </p:cNvSpPr>
          <p:nvPr>
            <p:ph idx="1"/>
          </p:nvPr>
        </p:nvSpPr>
        <p:spPr>
          <a:xfrm>
            <a:off x="770823" y="1815999"/>
            <a:ext cx="10515600" cy="2352092"/>
          </a:xfrm>
        </p:spPr>
        <p:txBody>
          <a:bodyPr>
            <a:normAutofit lnSpcReduction="10000"/>
          </a:bodyPr>
          <a:lstStyle/>
          <a:p>
            <a:pPr algn="just"/>
            <a:r>
              <a:rPr lang="pt-BR" dirty="0"/>
              <a:t>Combustível é o elemento que serve de campo de propagação do fogo. É toda substância sólida, líquida ou gasosa capaz de queimar e alimentar a combustão. </a:t>
            </a:r>
          </a:p>
          <a:p>
            <a:pPr algn="just"/>
            <a:r>
              <a:rPr lang="pt-BR" dirty="0"/>
              <a:t>Em princípio, todas as substâncias são combustíveis, para efeito de combate ao fogo, são incombustíveis os materiais que queimam somente acima de 1500ºC.</a:t>
            </a:r>
          </a:p>
        </p:txBody>
      </p:sp>
      <p:pic>
        <p:nvPicPr>
          <p:cNvPr id="7" name="Picture 3">
            <a:extLst>
              <a:ext uri="{FF2B5EF4-FFF2-40B4-BE49-F238E27FC236}">
                <a16:creationId xmlns:a16="http://schemas.microsoft.com/office/drawing/2014/main" id="{09D6DAC5-4B18-49F8-92BC-8399C591EF8C}"/>
              </a:ext>
            </a:extLst>
          </p:cNvPr>
          <p:cNvPicPr>
            <a:picLocks noChangeAspect="1" noChangeArrowheads="1"/>
          </p:cNvPicPr>
          <p:nvPr/>
        </p:nvPicPr>
        <p:blipFill rotWithShape="1">
          <a:blip r:embed="rId3" cstate="print"/>
          <a:srcRect t="41705"/>
          <a:stretch/>
        </p:blipFill>
        <p:spPr bwMode="auto">
          <a:xfrm>
            <a:off x="7359041" y="5000793"/>
            <a:ext cx="1628778" cy="1492082"/>
          </a:xfrm>
          <a:prstGeom prst="rect">
            <a:avLst/>
          </a:prstGeom>
          <a:noFill/>
          <a:ln w="9525">
            <a:noFill/>
            <a:miter lim="800000"/>
            <a:headEnd/>
            <a:tailEnd/>
          </a:ln>
          <a:effectLst/>
        </p:spPr>
      </p:pic>
      <p:pic>
        <p:nvPicPr>
          <p:cNvPr id="8" name="Picture 4">
            <a:extLst>
              <a:ext uri="{FF2B5EF4-FFF2-40B4-BE49-F238E27FC236}">
                <a16:creationId xmlns:a16="http://schemas.microsoft.com/office/drawing/2014/main" id="{22764365-594F-44DB-A7B8-B58F6F08720F}"/>
              </a:ext>
            </a:extLst>
          </p:cNvPr>
          <p:cNvPicPr>
            <a:picLocks noChangeAspect="1" noChangeArrowheads="1"/>
          </p:cNvPicPr>
          <p:nvPr/>
        </p:nvPicPr>
        <p:blipFill rotWithShape="1">
          <a:blip r:embed="rId4" cstate="print"/>
          <a:srcRect t="41138"/>
          <a:stretch/>
        </p:blipFill>
        <p:spPr bwMode="auto">
          <a:xfrm>
            <a:off x="2354029" y="5000793"/>
            <a:ext cx="1627200" cy="1492080"/>
          </a:xfrm>
          <a:prstGeom prst="rect">
            <a:avLst/>
          </a:prstGeom>
          <a:noFill/>
          <a:ln w="9525">
            <a:noFill/>
            <a:miter lim="800000"/>
            <a:headEnd/>
            <a:tailEnd/>
          </a:ln>
          <a:effectLst/>
        </p:spPr>
      </p:pic>
      <p:pic>
        <p:nvPicPr>
          <p:cNvPr id="10" name="Picture 3">
            <a:extLst>
              <a:ext uri="{FF2B5EF4-FFF2-40B4-BE49-F238E27FC236}">
                <a16:creationId xmlns:a16="http://schemas.microsoft.com/office/drawing/2014/main" id="{2CC4D24C-A4D3-4316-8FE1-C9B9E2CF5888}"/>
              </a:ext>
            </a:extLst>
          </p:cNvPr>
          <p:cNvPicPr>
            <a:picLocks noChangeAspect="1" noChangeArrowheads="1"/>
          </p:cNvPicPr>
          <p:nvPr/>
        </p:nvPicPr>
        <p:blipFill rotWithShape="1">
          <a:blip r:embed="rId5" cstate="print"/>
          <a:srcRect t="41707"/>
          <a:stretch/>
        </p:blipFill>
        <p:spPr bwMode="auto">
          <a:xfrm>
            <a:off x="5093929" y="5000794"/>
            <a:ext cx="1473709" cy="1492081"/>
          </a:xfrm>
          <a:prstGeom prst="rect">
            <a:avLst/>
          </a:prstGeom>
          <a:noFill/>
          <a:ln w="9525">
            <a:noFill/>
            <a:miter lim="800000"/>
            <a:headEnd/>
            <a:tailEnd/>
          </a:ln>
          <a:effectLst/>
        </p:spPr>
      </p:pic>
      <p:pic>
        <p:nvPicPr>
          <p:cNvPr id="7170" name="Picture 2" descr="AGENTE EXTINTOR HALOGENADO - Agente extintores - Combate a incêndio e alarme">
            <a:extLst>
              <a:ext uri="{FF2B5EF4-FFF2-40B4-BE49-F238E27FC236}">
                <a16:creationId xmlns:a16="http://schemas.microsoft.com/office/drawing/2014/main" id="{C9D3EBE4-3561-4DD0-AEF4-5E4CE950DAC3}"/>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l="70304" t="47439" r="19029" b="41052"/>
          <a:stretch/>
        </p:blipFill>
        <p:spPr bwMode="auto">
          <a:xfrm>
            <a:off x="5111681" y="5082404"/>
            <a:ext cx="1359327" cy="132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8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solido</a:t>
            </a:r>
          </a:p>
        </p:txBody>
      </p:sp>
      <p:sp>
        <p:nvSpPr>
          <p:cNvPr id="4" name="CaixaDeTexto 3">
            <a:extLst>
              <a:ext uri="{FF2B5EF4-FFF2-40B4-BE49-F238E27FC236}">
                <a16:creationId xmlns:a16="http://schemas.microsoft.com/office/drawing/2014/main" id="{624786A4-471B-41F1-AA54-A0A87AAEFFB2}"/>
              </a:ext>
            </a:extLst>
          </p:cNvPr>
          <p:cNvSpPr txBox="1"/>
          <p:nvPr/>
        </p:nvSpPr>
        <p:spPr>
          <a:xfrm>
            <a:off x="5276675" y="3330429"/>
            <a:ext cx="658450" cy="369332"/>
          </a:xfrm>
          <a:prstGeom prst="rect">
            <a:avLst/>
          </a:prstGeom>
          <a:noFill/>
        </p:spPr>
        <p:txBody>
          <a:bodyPr wrap="none" rtlCol="0">
            <a:spAutoFit/>
          </a:bodyPr>
          <a:lstStyle/>
          <a:p>
            <a:r>
              <a:rPr lang="pt-BR" dirty="0"/>
              <a:t>fotos</a:t>
            </a:r>
          </a:p>
        </p:txBody>
      </p:sp>
      <p:pic>
        <p:nvPicPr>
          <p:cNvPr id="5" name="Picture 3">
            <a:extLst>
              <a:ext uri="{FF2B5EF4-FFF2-40B4-BE49-F238E27FC236}">
                <a16:creationId xmlns:a16="http://schemas.microsoft.com/office/drawing/2014/main" id="{E86CD902-FADF-47EA-BB91-2F5F5B03E4B9}"/>
              </a:ext>
            </a:extLst>
          </p:cNvPr>
          <p:cNvPicPr>
            <a:picLocks noChangeAspect="1" noChangeArrowheads="1"/>
          </p:cNvPicPr>
          <p:nvPr/>
        </p:nvPicPr>
        <p:blipFill rotWithShape="1">
          <a:blip r:embed="rId2" cstate="print"/>
          <a:srcRect t="41705"/>
          <a:stretch/>
        </p:blipFill>
        <p:spPr bwMode="auto">
          <a:xfrm>
            <a:off x="7359041" y="5000793"/>
            <a:ext cx="1628778" cy="1492082"/>
          </a:xfrm>
          <a:prstGeom prst="rect">
            <a:avLst/>
          </a:prstGeom>
          <a:noFill/>
          <a:ln w="9525">
            <a:noFill/>
            <a:miter lim="800000"/>
            <a:headEnd/>
            <a:tailEnd/>
          </a:ln>
          <a:effectLst/>
        </p:spPr>
      </p:pic>
    </p:spTree>
    <p:extLst>
      <p:ext uri="{BB962C8B-B14F-4D97-AF65-F5344CB8AC3E}">
        <p14:creationId xmlns:p14="http://schemas.microsoft.com/office/powerpoint/2010/main" val="19821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6" name="Picture 4" descr="没有照片描述。">
            <a:extLst>
              <a:ext uri="{FF2B5EF4-FFF2-40B4-BE49-F238E27FC236}">
                <a16:creationId xmlns:a16="http://schemas.microsoft.com/office/drawing/2014/main" id="{C55D9E91-1874-45B2-B0C2-FFE91FD0528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764" b="92551" l="7763" r="91486">
                        <a14:foregroundMark x1="12437" y1="19777" x2="53673" y2="17551"/>
                        <a14:foregroundMark x1="5259" y1="9247" x2="30301" y2="9503"/>
                        <a14:foregroundMark x1="30301" y1="9503" x2="82137" y2="7705"/>
                        <a14:foregroundMark x1="82137" y1="7705" x2="91486" y2="8990"/>
                        <a14:foregroundMark x1="79633" y1="6079" x2="9349" y2="6764"/>
                        <a14:foregroundMark x1="9349" y1="6764" x2="7846" y2="15325"/>
                        <a14:foregroundMark x1="67696" y1="87158" x2="56761" y2="88014"/>
                        <a14:foregroundMark x1="56761" y1="88014" x2="46494" y2="92551"/>
                        <a14:foregroundMark x1="46494" y1="92551" x2="25292" y2="86901"/>
                        <a14:foregroundMark x1="25292" y1="86901" x2="24457" y2="86901"/>
                        <a14:backgroundMark x1="1336" y1="85616" x2="13105" y2="85360"/>
                        <a14:backgroundMark x1="13105" y1="85360" x2="34474" y2="91695"/>
                        <a14:backgroundMark x1="34474" y1="91695" x2="25376" y2="98116"/>
                        <a14:backgroundMark x1="25376" y1="98116" x2="2421" y2="96404"/>
                        <a14:backgroundMark x1="2421" y1="96404" x2="3923" y2="85616"/>
                        <a14:backgroundMark x1="8264" y1="89384" x2="6761" y2="93236"/>
                        <a14:backgroundMark x1="7012" y1="85788" x2="14107" y2="97260"/>
                        <a14:backgroundMark x1="14107" y1="97260" x2="14441" y2="97432"/>
                        <a14:backgroundMark x1="6344" y1="91438" x2="5927" y2="90753"/>
                        <a14:backgroundMark x1="6093" y1="90068" x2="13940" y2="94521"/>
                        <a14:backgroundMark x1="13940" y1="94521" x2="13940" y2="94521"/>
                        <a14:backgroundMark x1="14190" y1="92979" x2="17446" y2="92979"/>
                        <a14:backgroundMark x1="18781" y1="92979" x2="18781" y2="92979"/>
                        <a14:backgroundMark x1="19616" y1="92979" x2="22955" y2="92979"/>
                        <a14:backgroundMark x1="24040" y1="92723" x2="24040" y2="92723"/>
                        <a14:backgroundMark x1="24624" y1="92723" x2="24624" y2="92723"/>
                        <a14:backgroundMark x1="22955" y1="92551" x2="21786" y2="92123"/>
                        <a14:backgroundMark x1="15025" y1="91438" x2="15025" y2="91438"/>
                        <a14:backgroundMark x1="11770" y1="91438" x2="11770" y2="91438"/>
                        <a14:backgroundMark x1="4174" y1="84675" x2="4174" y2="84675"/>
                      </a14:backgroundRemoval>
                    </a14:imgEffect>
                  </a14:imgLayer>
                </a14:imgProps>
              </a:ext>
              <a:ext uri="{28A0092B-C50C-407E-A947-70E740481C1C}">
                <a14:useLocalDpi xmlns:a14="http://schemas.microsoft.com/office/drawing/2010/main" val="0"/>
              </a:ext>
            </a:extLst>
          </a:blip>
          <a:srcRect l="2302" t="22347" r="4176" b="3440"/>
          <a:stretch/>
        </p:blipFill>
        <p:spPr bwMode="auto">
          <a:xfrm>
            <a:off x="7068350" y="1832638"/>
            <a:ext cx="4930741" cy="381472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258C291-5DDC-4123-9E9C-415A43084593}"/>
              </a:ext>
            </a:extLst>
          </p:cNvPr>
          <p:cNvSpPr txBox="1"/>
          <p:nvPr/>
        </p:nvSpPr>
        <p:spPr>
          <a:xfrm>
            <a:off x="838199" y="2585838"/>
            <a:ext cx="6592503" cy="2677656"/>
          </a:xfrm>
          <a:prstGeom prst="rect">
            <a:avLst/>
          </a:prstGeom>
          <a:noFill/>
        </p:spPr>
        <p:txBody>
          <a:bodyPr wrap="square" rtlCol="0">
            <a:spAutoFit/>
          </a:bodyPr>
          <a:lstStyle/>
          <a:p>
            <a:pPr algn="just"/>
            <a:r>
              <a:rPr lang="pt-BR" sz="2400" dirty="0"/>
              <a:t>É necessário que ocorra a vaporização do líquido para que haja a combustão. </a:t>
            </a:r>
          </a:p>
          <a:p>
            <a:pPr algn="just"/>
            <a:r>
              <a:rPr lang="pt-BR" sz="2400" dirty="0"/>
              <a:t>Exemplos: gasolina, álcool, éter, tinta, solventes. </a:t>
            </a:r>
          </a:p>
          <a:p>
            <a:pPr algn="just"/>
            <a:r>
              <a:rPr lang="pt-BR" sz="2400" dirty="0"/>
              <a:t>A maioria dos líquidos inflamáveis são mais leves que a água, sendo assim flutuam sobre ela; portanto sua queima é feita apenas na superfície.</a:t>
            </a:r>
          </a:p>
          <a:p>
            <a:pPr algn="just"/>
            <a:endParaRPr lang="pt-BR" sz="2400" dirty="0"/>
          </a:p>
        </p:txBody>
      </p:sp>
    </p:spTree>
    <p:extLst>
      <p:ext uri="{BB962C8B-B14F-4D97-AF65-F5344CB8AC3E}">
        <p14:creationId xmlns:p14="http://schemas.microsoft.com/office/powerpoint/2010/main" val="55417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sp>
        <p:nvSpPr>
          <p:cNvPr id="6" name="CaixaDeTexto 5">
            <a:extLst>
              <a:ext uri="{FF2B5EF4-FFF2-40B4-BE49-F238E27FC236}">
                <a16:creationId xmlns:a16="http://schemas.microsoft.com/office/drawing/2014/main" id="{07437B56-9639-4606-A0FE-DFFCF5BB0DB6}"/>
              </a:ext>
            </a:extLst>
          </p:cNvPr>
          <p:cNvSpPr txBox="1"/>
          <p:nvPr/>
        </p:nvSpPr>
        <p:spPr>
          <a:xfrm>
            <a:off x="722698" y="1994693"/>
            <a:ext cx="10914245" cy="4031873"/>
          </a:xfrm>
          <a:prstGeom prst="rect">
            <a:avLst/>
          </a:prstGeom>
          <a:noFill/>
        </p:spPr>
        <p:txBody>
          <a:bodyPr wrap="square" rtlCol="0">
            <a:spAutoFit/>
          </a:bodyPr>
          <a:lstStyle/>
          <a:p>
            <a:pPr algn="just"/>
            <a:r>
              <a:rPr lang="pt-BR" sz="3200" dirty="0"/>
              <a:t>Os líquidos podem ser classificados em:</a:t>
            </a:r>
          </a:p>
          <a:p>
            <a:pPr algn="just"/>
            <a:endParaRPr lang="pt-BR" sz="3200" dirty="0"/>
          </a:p>
          <a:p>
            <a:pPr algn="just"/>
            <a:r>
              <a:rPr lang="pt-BR" sz="3200" dirty="0">
                <a:solidFill>
                  <a:srgbClr val="03028D"/>
                </a:solidFill>
              </a:rPr>
              <a:t>• Voláteis: </a:t>
            </a:r>
            <a:r>
              <a:rPr lang="pt-BR" sz="3200" dirty="0"/>
              <a:t>são os que desprendem gases inflamáveis à temperatura ambiente, como álcool, éter, benzina etc.;</a:t>
            </a:r>
          </a:p>
          <a:p>
            <a:pPr algn="just"/>
            <a:r>
              <a:rPr lang="pt-BR" sz="3200" dirty="0">
                <a:solidFill>
                  <a:srgbClr val="03028D"/>
                </a:solidFill>
              </a:rPr>
              <a:t>• Não voláteis: </a:t>
            </a:r>
            <a:r>
              <a:rPr lang="pt-BR" sz="3200" dirty="0"/>
              <a:t>são os que desprendem gases inflamáveis a temperaturas maiores que a do ambiente, como óleo, graxa etc.</a:t>
            </a:r>
          </a:p>
          <a:p>
            <a:pPr algn="just"/>
            <a:br>
              <a:rPr lang="pt-BR" sz="3200" dirty="0"/>
            </a:br>
            <a:endParaRPr lang="pt-BR" sz="3200" dirty="0"/>
          </a:p>
        </p:txBody>
      </p:sp>
    </p:spTree>
    <p:extLst>
      <p:ext uri="{BB962C8B-B14F-4D97-AF65-F5344CB8AC3E}">
        <p14:creationId xmlns:p14="http://schemas.microsoft.com/office/powerpoint/2010/main" val="413378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4" name="Picture 2" descr="Placa de Sinalização">
            <a:extLst>
              <a:ext uri="{FF2B5EF4-FFF2-40B4-BE49-F238E27FC236}">
                <a16:creationId xmlns:a16="http://schemas.microsoft.com/office/drawing/2014/main" id="{3516E16E-FB3A-4A38-955B-E1FE637F0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708" y="154389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8915D9B1-554C-427E-BB20-5C364DCB2B80}"/>
              </a:ext>
            </a:extLst>
          </p:cNvPr>
          <p:cNvSpPr txBox="1"/>
          <p:nvPr/>
        </p:nvSpPr>
        <p:spPr>
          <a:xfrm>
            <a:off x="1298803" y="3831394"/>
            <a:ext cx="9594394" cy="2246769"/>
          </a:xfrm>
          <a:prstGeom prst="rect">
            <a:avLst/>
          </a:prstGeom>
          <a:noFill/>
        </p:spPr>
        <p:txBody>
          <a:bodyPr wrap="square" rtlCol="0">
            <a:spAutoFit/>
          </a:bodyPr>
          <a:lstStyle/>
          <a:p>
            <a:pPr algn="just"/>
            <a:r>
              <a:rPr lang="pt-BR" sz="2800" dirty="0"/>
              <a:t>Segundo a IT-02/2018, há outra classe de líquido, denominado instáveis ou reativos, cuja característica é se polimerizar, decompor, condensar violentamente ou, ainda, se tornar auto reativo sob condições de choque, pressão ou temperatura, podendo desenvolver grande quantidade de calor.</a:t>
            </a:r>
          </a:p>
        </p:txBody>
      </p:sp>
    </p:spTree>
    <p:extLst>
      <p:ext uri="{BB962C8B-B14F-4D97-AF65-F5344CB8AC3E}">
        <p14:creationId xmlns:p14="http://schemas.microsoft.com/office/powerpoint/2010/main" val="255109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gasoso</a:t>
            </a:r>
          </a:p>
        </p:txBody>
      </p:sp>
      <p:sp>
        <p:nvSpPr>
          <p:cNvPr id="3" name="CaixaDeTexto 2">
            <a:extLst>
              <a:ext uri="{FF2B5EF4-FFF2-40B4-BE49-F238E27FC236}">
                <a16:creationId xmlns:a16="http://schemas.microsoft.com/office/drawing/2014/main" id="{44952B99-F988-4C48-A84D-0548BA8A9409}"/>
              </a:ext>
            </a:extLst>
          </p:cNvPr>
          <p:cNvSpPr txBox="1"/>
          <p:nvPr/>
        </p:nvSpPr>
        <p:spPr>
          <a:xfrm>
            <a:off x="3811604" y="5101389"/>
            <a:ext cx="2698111" cy="461665"/>
          </a:xfrm>
          <a:prstGeom prst="rect">
            <a:avLst/>
          </a:prstGeom>
          <a:noFill/>
        </p:spPr>
        <p:txBody>
          <a:bodyPr wrap="none" rtlCol="0">
            <a:spAutoFit/>
          </a:bodyPr>
          <a:lstStyle/>
          <a:p>
            <a:r>
              <a:rPr lang="pt-BR" sz="2400" dirty="0"/>
              <a:t>Falta colocar o texto</a:t>
            </a:r>
          </a:p>
        </p:txBody>
      </p:sp>
    </p:spTree>
    <p:extLst>
      <p:ext uri="{BB962C8B-B14F-4D97-AF65-F5344CB8AC3E}">
        <p14:creationId xmlns:p14="http://schemas.microsoft.com/office/powerpoint/2010/main" val="2896906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sp>
        <p:nvSpPr>
          <p:cNvPr id="6" name="CaixaDeTexto 5">
            <a:extLst>
              <a:ext uri="{FF2B5EF4-FFF2-40B4-BE49-F238E27FC236}">
                <a16:creationId xmlns:a16="http://schemas.microsoft.com/office/drawing/2014/main" id="{720ECF9C-9E66-46C5-80F3-CC0AF4AE2A00}"/>
              </a:ext>
            </a:extLst>
          </p:cNvPr>
          <p:cNvSpPr txBox="1"/>
          <p:nvPr/>
        </p:nvSpPr>
        <p:spPr>
          <a:xfrm>
            <a:off x="674210" y="1490008"/>
            <a:ext cx="10587348" cy="1200329"/>
          </a:xfrm>
          <a:prstGeom prst="rect">
            <a:avLst/>
          </a:prstGeom>
          <a:noFill/>
        </p:spPr>
        <p:txBody>
          <a:bodyPr wrap="square" rtlCol="0">
            <a:spAutoFit/>
          </a:bodyPr>
          <a:lstStyle/>
          <a:p>
            <a:r>
              <a:rPr lang="pt-BR" sz="2400" dirty="0"/>
              <a:t>Comburente é o elemento ativador do fogo que, combinado quimicamente com o vapor inflamável do combustível, é capaz de fazê-lo entrar em combustão. O oxigênio é o principal comburente e é encontrado na atmosfera</a:t>
            </a:r>
          </a:p>
        </p:txBody>
      </p:sp>
      <p:sp>
        <p:nvSpPr>
          <p:cNvPr id="7" name="CaixaDeTexto 6">
            <a:extLst>
              <a:ext uri="{FF2B5EF4-FFF2-40B4-BE49-F238E27FC236}">
                <a16:creationId xmlns:a16="http://schemas.microsoft.com/office/drawing/2014/main" id="{2CDF5914-06A5-48FD-AAF8-F7BAD5888B1E}"/>
              </a:ext>
            </a:extLst>
          </p:cNvPr>
          <p:cNvSpPr txBox="1"/>
          <p:nvPr/>
        </p:nvSpPr>
        <p:spPr>
          <a:xfrm>
            <a:off x="674209" y="3569220"/>
            <a:ext cx="10048333" cy="2677656"/>
          </a:xfrm>
          <a:prstGeom prst="rect">
            <a:avLst/>
          </a:prstGeom>
          <a:noFill/>
        </p:spPr>
        <p:txBody>
          <a:bodyPr wrap="square" rtlCol="0">
            <a:spAutoFit/>
          </a:bodyPr>
          <a:lstStyle/>
          <a:p>
            <a:r>
              <a:rPr lang="pt-BR" sz="2400" dirty="0"/>
              <a:t>É o elemento que proporciona vida às chamas, que ativa e </a:t>
            </a:r>
          </a:p>
          <a:p>
            <a:r>
              <a:rPr lang="pt-BR" sz="2400" dirty="0"/>
              <a:t>intensifica o fogo. Como comburente natural existe o oxigênio</a:t>
            </a:r>
          </a:p>
          <a:p>
            <a:r>
              <a:rPr lang="pt-BR" sz="2400" dirty="0"/>
              <a:t>, que é retirado do ar atmosférico ou oriundo da estrutura molecular de alguns compostos que são ricos em oxigênio, são eles o óxido de magnésio e a pólvora, entre outros, que, quando aquecidos, liberam oxigênio alimentando a própria combustão. </a:t>
            </a:r>
          </a:p>
          <a:p>
            <a:endParaRPr lang="pt-BR" sz="2400" dirty="0"/>
          </a:p>
        </p:txBody>
      </p:sp>
    </p:spTree>
    <p:extLst>
      <p:ext uri="{BB962C8B-B14F-4D97-AF65-F5344CB8AC3E}">
        <p14:creationId xmlns:p14="http://schemas.microsoft.com/office/powerpoint/2010/main" val="171655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pic>
        <p:nvPicPr>
          <p:cNvPr id="4" name="Espaço Reservado para Conteúdo 3">
            <a:extLst>
              <a:ext uri="{FF2B5EF4-FFF2-40B4-BE49-F238E27FC236}">
                <a16:creationId xmlns:a16="http://schemas.microsoft.com/office/drawing/2014/main" id="{BA19E5C1-2E92-4BA8-8671-8B4DE5770628}"/>
              </a:ext>
            </a:extLst>
          </p:cNvPr>
          <p:cNvPicPr>
            <a:picLocks noGrp="1" noChangeAspect="1"/>
          </p:cNvPicPr>
          <p:nvPr>
            <p:ph idx="1"/>
          </p:nvPr>
        </p:nvPicPr>
        <p:blipFill>
          <a:blip r:embed="rId3"/>
          <a:stretch>
            <a:fillRect/>
          </a:stretch>
        </p:blipFill>
        <p:spPr>
          <a:xfrm>
            <a:off x="2635192" y="1690688"/>
            <a:ext cx="5876925" cy="3933825"/>
          </a:xfrm>
          <a:prstGeom prst="rect">
            <a:avLst/>
          </a:prstGeom>
        </p:spPr>
      </p:pic>
    </p:spTree>
    <p:extLst>
      <p:ext uri="{BB962C8B-B14F-4D97-AF65-F5344CB8AC3E}">
        <p14:creationId xmlns:p14="http://schemas.microsoft.com/office/powerpoint/2010/main" val="58593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08B76D-DDFC-45EF-8005-A1A8E6404451}"/>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4A99794-A30C-4F54-9547-3E3CA90DCDD3}"/>
              </a:ext>
            </a:extLst>
          </p:cNvPr>
          <p:cNvSpPr>
            <a:spLocks noGrp="1"/>
          </p:cNvSpPr>
          <p:nvPr>
            <p:ph idx="1"/>
          </p:nvPr>
        </p:nvSpPr>
        <p:spPr/>
        <p:txBody>
          <a:bodyPr>
            <a:normAutofit/>
          </a:bodyPr>
          <a:lstStyle/>
          <a:p>
            <a:r>
              <a:rPr lang="pt-BR" sz="2400" dirty="0"/>
              <a:t>Objetivo do treinamento (5w2h)</a:t>
            </a:r>
          </a:p>
        </p:txBody>
      </p:sp>
    </p:spTree>
    <p:extLst>
      <p:ext uri="{BB962C8B-B14F-4D97-AF65-F5344CB8AC3E}">
        <p14:creationId xmlns:p14="http://schemas.microsoft.com/office/powerpoint/2010/main" val="940894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vista AdNormas - A identificação dos gases em cilindros">
            <a:extLst>
              <a:ext uri="{FF2B5EF4-FFF2-40B4-BE49-F238E27FC236}">
                <a16:creationId xmlns:a16="http://schemas.microsoft.com/office/drawing/2014/main" id="{266360A8-877D-4782-9A05-5F4BA45F85FE}"/>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11781" r="11173"/>
          <a:stretch/>
        </p:blipFill>
        <p:spPr bwMode="auto">
          <a:xfrm>
            <a:off x="502024" y="1"/>
            <a:ext cx="10757648" cy="678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86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1E8DCC7-6D61-4921-925C-EF13095C83F9}"/>
              </a:ext>
            </a:extLst>
          </p:cNvPr>
          <p:cNvSpPr txBox="1"/>
          <p:nvPr/>
        </p:nvSpPr>
        <p:spPr>
          <a:xfrm>
            <a:off x="4899259" y="2646947"/>
            <a:ext cx="1872757" cy="369332"/>
          </a:xfrm>
          <a:prstGeom prst="rect">
            <a:avLst/>
          </a:prstGeom>
          <a:noFill/>
        </p:spPr>
        <p:txBody>
          <a:bodyPr wrap="none" rtlCol="0">
            <a:spAutoFit/>
          </a:bodyPr>
          <a:lstStyle/>
          <a:p>
            <a:r>
              <a:rPr lang="pt-BR" dirty="0"/>
              <a:t>Reação em cadeia</a:t>
            </a:r>
          </a:p>
        </p:txBody>
      </p:sp>
    </p:spTree>
    <p:extLst>
      <p:ext uri="{BB962C8B-B14F-4D97-AF65-F5344CB8AC3E}">
        <p14:creationId xmlns:p14="http://schemas.microsoft.com/office/powerpoint/2010/main" val="225163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2081826"/>
            <a:ext cx="5257800" cy="436312"/>
          </a:xfrm>
        </p:spPr>
        <p:txBody>
          <a:bodyPr>
            <a:normAutofit fontScale="92500" lnSpcReduction="10000"/>
          </a:bodyPr>
          <a:lstStyle/>
          <a:p>
            <a:pPr marL="0" indent="0">
              <a:buNone/>
            </a:pPr>
            <a:r>
              <a:rPr lang="pt-BR" dirty="0">
                <a:solidFill>
                  <a:srgbClr val="03028D"/>
                </a:solidFill>
              </a:rPr>
              <a:t>Ponto de fulgor (flash point )</a:t>
            </a:r>
          </a:p>
        </p:txBody>
      </p:sp>
      <p:sp>
        <p:nvSpPr>
          <p:cNvPr id="4" name="Retângulo 3">
            <a:extLst>
              <a:ext uri="{FF2B5EF4-FFF2-40B4-BE49-F238E27FC236}">
                <a16:creationId xmlns:a16="http://schemas.microsoft.com/office/drawing/2014/main" id="{9D7253FF-8EEA-4C75-A6D6-256356A15A23}"/>
              </a:ext>
            </a:extLst>
          </p:cNvPr>
          <p:cNvSpPr/>
          <p:nvPr/>
        </p:nvSpPr>
        <p:spPr>
          <a:xfrm>
            <a:off x="722697" y="2816259"/>
            <a:ext cx="6332621" cy="2308324"/>
          </a:xfrm>
          <a:prstGeom prst="rect">
            <a:avLst/>
          </a:prstGeom>
        </p:spPr>
        <p:txBody>
          <a:bodyPr wrap="square">
            <a:spAutoFit/>
          </a:bodyPr>
          <a:lstStyle/>
          <a:p>
            <a:pPr algn="just"/>
            <a:r>
              <a:rPr lang="pt-BR" sz="2400" dirty="0"/>
              <a:t>É a temperatura mínima a que uma substância combustível, em presença de ar, emite uma quantidade de vapores suficiente para que a mistura se inflame quando sujeita a uma fonte de ignição, mas a chama não se mantém porque os gases produzidos são ainda insuficientes .</a:t>
            </a:r>
          </a:p>
        </p:txBody>
      </p:sp>
      <p:pic>
        <p:nvPicPr>
          <p:cNvPr id="7" name="Imagem 6">
            <a:extLst>
              <a:ext uri="{FF2B5EF4-FFF2-40B4-BE49-F238E27FC236}">
                <a16:creationId xmlns:a16="http://schemas.microsoft.com/office/drawing/2014/main" id="{8FEB4B84-E39A-42E8-AC36-3B690DB01588}"/>
              </a:ext>
            </a:extLst>
          </p:cNvPr>
          <p:cNvPicPr>
            <a:picLocks noChangeAspect="1"/>
          </p:cNvPicPr>
          <p:nvPr/>
        </p:nvPicPr>
        <p:blipFill rotWithShape="1">
          <a:blip r:embed="rId2"/>
          <a:srcRect l="7359" r="4524" b="20373"/>
          <a:stretch/>
        </p:blipFill>
        <p:spPr>
          <a:xfrm>
            <a:off x="7315200" y="2926081"/>
            <a:ext cx="4546575" cy="2088681"/>
          </a:xfrm>
          <a:prstGeom prst="rect">
            <a:avLst/>
          </a:prstGeom>
        </p:spPr>
      </p:pic>
    </p:spTree>
    <p:extLst>
      <p:ext uri="{BB962C8B-B14F-4D97-AF65-F5344CB8AC3E}">
        <p14:creationId xmlns:p14="http://schemas.microsoft.com/office/powerpoint/2010/main" val="3974348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2103683"/>
            <a:ext cx="5803232" cy="465188"/>
          </a:xfrm>
        </p:spPr>
        <p:txBody>
          <a:bodyPr>
            <a:normAutofit/>
          </a:bodyPr>
          <a:lstStyle/>
          <a:p>
            <a:pPr marL="0" indent="0">
              <a:buNone/>
            </a:pPr>
            <a:r>
              <a:rPr lang="pt-BR" sz="2600" dirty="0">
                <a:solidFill>
                  <a:srgbClr val="03028D"/>
                </a:solidFill>
              </a:rPr>
              <a:t>Ponto de combustão (</a:t>
            </a:r>
            <a:r>
              <a:rPr lang="pt-BR" sz="2600" dirty="0" err="1">
                <a:solidFill>
                  <a:srgbClr val="03028D"/>
                </a:solidFill>
              </a:rPr>
              <a:t>fire</a:t>
            </a:r>
            <a:r>
              <a:rPr lang="pt-BR" sz="2600" dirty="0">
                <a:solidFill>
                  <a:srgbClr val="03028D"/>
                </a:solidFill>
              </a:rPr>
              <a:t> point)</a:t>
            </a:r>
          </a:p>
        </p:txBody>
      </p:sp>
      <p:pic>
        <p:nvPicPr>
          <p:cNvPr id="5" name="Imagem 4">
            <a:extLst>
              <a:ext uri="{FF2B5EF4-FFF2-40B4-BE49-F238E27FC236}">
                <a16:creationId xmlns:a16="http://schemas.microsoft.com/office/drawing/2014/main" id="{61B0639C-9936-4046-B0D8-C9FE82363C13}"/>
              </a:ext>
            </a:extLst>
          </p:cNvPr>
          <p:cNvPicPr>
            <a:picLocks noChangeAspect="1"/>
          </p:cNvPicPr>
          <p:nvPr/>
        </p:nvPicPr>
        <p:blipFill rotWithShape="1">
          <a:blip r:embed="rId3"/>
          <a:srcRect l="5815" r="6316" b="19481"/>
          <a:stretch/>
        </p:blipFill>
        <p:spPr>
          <a:xfrm>
            <a:off x="943256" y="2981867"/>
            <a:ext cx="4350620" cy="2063416"/>
          </a:xfrm>
          <a:prstGeom prst="rect">
            <a:avLst/>
          </a:prstGeom>
        </p:spPr>
      </p:pic>
      <p:sp>
        <p:nvSpPr>
          <p:cNvPr id="6" name="Retângulo 5">
            <a:extLst>
              <a:ext uri="{FF2B5EF4-FFF2-40B4-BE49-F238E27FC236}">
                <a16:creationId xmlns:a16="http://schemas.microsoft.com/office/drawing/2014/main" id="{652D5A41-0F00-4533-B7CD-117098642ACC}"/>
              </a:ext>
            </a:extLst>
          </p:cNvPr>
          <p:cNvSpPr/>
          <p:nvPr/>
        </p:nvSpPr>
        <p:spPr>
          <a:xfrm>
            <a:off x="5639201" y="3106291"/>
            <a:ext cx="6096000" cy="1938992"/>
          </a:xfrm>
          <a:prstGeom prst="rect">
            <a:avLst/>
          </a:prstGeom>
        </p:spPr>
        <p:txBody>
          <a:bodyPr>
            <a:spAutoFit/>
          </a:bodyPr>
          <a:lstStyle/>
          <a:p>
            <a:pPr algn="just"/>
            <a:r>
              <a:rPr lang="pt-BR" sz="2400" dirty="0"/>
              <a:t>Consiste na temperatura a qual um combustível emite vapores com rapidez suficiente para proporcionar a continuidade da combustão. Ou seja , mesmo eliminando a fonte de ignição inicial a combustão continua. </a:t>
            </a:r>
          </a:p>
        </p:txBody>
      </p:sp>
    </p:spTree>
    <p:extLst>
      <p:ext uri="{BB962C8B-B14F-4D97-AF65-F5344CB8AC3E}">
        <p14:creationId xmlns:p14="http://schemas.microsoft.com/office/powerpoint/2010/main" val="245241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751572" y="2121423"/>
            <a:ext cx="7689783" cy="746989"/>
          </a:xfrm>
        </p:spPr>
        <p:txBody>
          <a:bodyPr>
            <a:normAutofit fontScale="92500"/>
          </a:bodyPr>
          <a:lstStyle/>
          <a:p>
            <a:pPr marL="0" indent="0">
              <a:buNone/>
            </a:pPr>
            <a:r>
              <a:rPr lang="pt-BR" dirty="0">
                <a:solidFill>
                  <a:srgbClr val="03028D"/>
                </a:solidFill>
              </a:rPr>
              <a:t>Temperatura de ignição (</a:t>
            </a:r>
            <a:r>
              <a:rPr lang="pt-BR" dirty="0" err="1">
                <a:solidFill>
                  <a:srgbClr val="03028D"/>
                </a:solidFill>
              </a:rPr>
              <a:t>auto-ignition</a:t>
            </a:r>
            <a:r>
              <a:rPr lang="pt-BR" dirty="0">
                <a:solidFill>
                  <a:srgbClr val="03028D"/>
                </a:solidFill>
              </a:rPr>
              <a:t> </a:t>
            </a:r>
            <a:r>
              <a:rPr lang="pt-BR" sz="3000" dirty="0" err="1">
                <a:solidFill>
                  <a:srgbClr val="03028D"/>
                </a:solidFill>
              </a:rPr>
              <a:t>temperature</a:t>
            </a:r>
            <a:r>
              <a:rPr lang="pt-BR" dirty="0">
                <a:solidFill>
                  <a:srgbClr val="03028D"/>
                </a:solidFill>
              </a:rPr>
              <a:t>)</a:t>
            </a:r>
          </a:p>
        </p:txBody>
      </p:sp>
      <p:pic>
        <p:nvPicPr>
          <p:cNvPr id="5" name="Imagem 4">
            <a:extLst>
              <a:ext uri="{FF2B5EF4-FFF2-40B4-BE49-F238E27FC236}">
                <a16:creationId xmlns:a16="http://schemas.microsoft.com/office/drawing/2014/main" id="{6AD125BF-BE38-4205-BBB8-823B1F048ADE}"/>
              </a:ext>
            </a:extLst>
          </p:cNvPr>
          <p:cNvPicPr>
            <a:picLocks noChangeAspect="1"/>
          </p:cNvPicPr>
          <p:nvPr/>
        </p:nvPicPr>
        <p:blipFill rotWithShape="1">
          <a:blip r:embed="rId3"/>
          <a:srcRect l="4673" t="4653" r="9785" b="12236"/>
          <a:stretch/>
        </p:blipFill>
        <p:spPr>
          <a:xfrm>
            <a:off x="7844588" y="2845075"/>
            <a:ext cx="3282216" cy="2198563"/>
          </a:xfrm>
          <a:prstGeom prst="rect">
            <a:avLst/>
          </a:prstGeom>
        </p:spPr>
      </p:pic>
      <p:sp>
        <p:nvSpPr>
          <p:cNvPr id="6" name="Retângulo 5">
            <a:extLst>
              <a:ext uri="{FF2B5EF4-FFF2-40B4-BE49-F238E27FC236}">
                <a16:creationId xmlns:a16="http://schemas.microsoft.com/office/drawing/2014/main" id="{229565E9-E526-42C8-8C6A-C9DB92EB2426}"/>
              </a:ext>
            </a:extLst>
          </p:cNvPr>
          <p:cNvSpPr/>
          <p:nvPr/>
        </p:nvSpPr>
        <p:spPr>
          <a:xfrm>
            <a:off x="838200" y="3204759"/>
            <a:ext cx="6631004" cy="1569660"/>
          </a:xfrm>
          <a:prstGeom prst="rect">
            <a:avLst/>
          </a:prstGeom>
        </p:spPr>
        <p:txBody>
          <a:bodyPr wrap="square">
            <a:spAutoFit/>
          </a:bodyPr>
          <a:lstStyle/>
          <a:p>
            <a:pPr algn="just"/>
            <a:r>
              <a:rPr lang="pt-BR" sz="2400" dirty="0"/>
              <a:t>É a temperatura mínima na qual o combustível entram em combustão apenas pelo contato com o oxigênio do ar, independentemente de qualquer fonte de calor.</a:t>
            </a:r>
          </a:p>
        </p:txBody>
      </p:sp>
    </p:spTree>
    <p:extLst>
      <p:ext uri="{BB962C8B-B14F-4D97-AF65-F5344CB8AC3E}">
        <p14:creationId xmlns:p14="http://schemas.microsoft.com/office/powerpoint/2010/main" val="3500848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AA035F39-934F-41F3-A855-8CF8C8F9D7D9}"/>
              </a:ext>
            </a:extLst>
          </p:cNvPr>
          <p:cNvPicPr>
            <a:picLocks noGrp="1" noChangeAspect="1"/>
          </p:cNvPicPr>
          <p:nvPr>
            <p:ph idx="1"/>
          </p:nvPr>
        </p:nvPicPr>
        <p:blipFill>
          <a:blip r:embed="rId2"/>
          <a:stretch>
            <a:fillRect/>
          </a:stretch>
        </p:blipFill>
        <p:spPr>
          <a:xfrm>
            <a:off x="3253967" y="2159604"/>
            <a:ext cx="5314950" cy="1552575"/>
          </a:xfrm>
          <a:prstGeom prst="rect">
            <a:avLst/>
          </a:prstGeom>
        </p:spPr>
      </p:pic>
      <p:pic>
        <p:nvPicPr>
          <p:cNvPr id="5" name="Imagem 4">
            <a:extLst>
              <a:ext uri="{FF2B5EF4-FFF2-40B4-BE49-F238E27FC236}">
                <a16:creationId xmlns:a16="http://schemas.microsoft.com/office/drawing/2014/main" id="{92B05CD8-07A9-4A02-AAAC-07ADAA8F7DC5}"/>
              </a:ext>
            </a:extLst>
          </p:cNvPr>
          <p:cNvPicPr>
            <a:picLocks noChangeAspect="1"/>
          </p:cNvPicPr>
          <p:nvPr/>
        </p:nvPicPr>
        <p:blipFill>
          <a:blip r:embed="rId3"/>
          <a:stretch>
            <a:fillRect/>
          </a:stretch>
        </p:blipFill>
        <p:spPr>
          <a:xfrm>
            <a:off x="4741323" y="1752600"/>
            <a:ext cx="6772275" cy="3352800"/>
          </a:xfrm>
          <a:prstGeom prst="rect">
            <a:avLst/>
          </a:prstGeom>
        </p:spPr>
      </p:pic>
      <p:sp>
        <p:nvSpPr>
          <p:cNvPr id="6" name="Título 1">
            <a:extLst>
              <a:ext uri="{FF2B5EF4-FFF2-40B4-BE49-F238E27FC236}">
                <a16:creationId xmlns:a16="http://schemas.microsoft.com/office/drawing/2014/main" id="{CD9E7E84-08FC-493A-BB6B-F0BD571303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Temperaturas do fogo</a:t>
            </a:r>
          </a:p>
        </p:txBody>
      </p:sp>
    </p:spTree>
    <p:extLst>
      <p:ext uri="{BB962C8B-B14F-4D97-AF65-F5344CB8AC3E}">
        <p14:creationId xmlns:p14="http://schemas.microsoft.com/office/powerpoint/2010/main" val="57270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19E335-DDA8-44AC-9F95-D5048C328284}"/>
              </a:ext>
            </a:extLst>
          </p:cNvPr>
          <p:cNvSpPr>
            <a:spLocks noGrp="1"/>
          </p:cNvSpPr>
          <p:nvPr>
            <p:ph type="title"/>
          </p:nvPr>
        </p:nvSpPr>
        <p:spPr/>
        <p:txBody>
          <a:bodyPr/>
          <a:lstStyle/>
          <a:p>
            <a:r>
              <a:rPr lang="pt-BR" dirty="0">
                <a:solidFill>
                  <a:srgbClr val="03028D"/>
                </a:solidFill>
              </a:rPr>
              <a:t>Formas de propagação do fogo</a:t>
            </a:r>
          </a:p>
        </p:txBody>
      </p:sp>
      <p:sp>
        <p:nvSpPr>
          <p:cNvPr id="6" name="Retângulo 5">
            <a:extLst>
              <a:ext uri="{FF2B5EF4-FFF2-40B4-BE49-F238E27FC236}">
                <a16:creationId xmlns:a16="http://schemas.microsoft.com/office/drawing/2014/main" id="{11EE3A1A-BA18-44E4-9138-BAF40A8E12E8}"/>
              </a:ext>
            </a:extLst>
          </p:cNvPr>
          <p:cNvSpPr/>
          <p:nvPr/>
        </p:nvSpPr>
        <p:spPr>
          <a:xfrm>
            <a:off x="942362" y="1872491"/>
            <a:ext cx="9616551" cy="1200329"/>
          </a:xfrm>
          <a:prstGeom prst="rect">
            <a:avLst/>
          </a:prstGeom>
        </p:spPr>
        <p:txBody>
          <a:bodyPr wrap="square">
            <a:spAutoFit/>
          </a:bodyPr>
          <a:lstStyle/>
          <a:p>
            <a:pPr algn="just"/>
            <a:r>
              <a:rPr lang="pt-BR" sz="2400" dirty="0"/>
              <a:t>O conhecimento das formas de propagação do fogo é importante tanto na prevenção como no combate ao incêndio. O calor é passado de um corpo para outro, por condução, radiação (ou irradiação) ou convecção.</a:t>
            </a:r>
          </a:p>
        </p:txBody>
      </p:sp>
      <p:sp>
        <p:nvSpPr>
          <p:cNvPr id="3" name="CaixaDeTexto 2">
            <a:extLst>
              <a:ext uri="{FF2B5EF4-FFF2-40B4-BE49-F238E27FC236}">
                <a16:creationId xmlns:a16="http://schemas.microsoft.com/office/drawing/2014/main" id="{E561DFDA-C5DA-4B5F-A060-C252D3301D86}"/>
              </a:ext>
            </a:extLst>
          </p:cNvPr>
          <p:cNvSpPr txBox="1"/>
          <p:nvPr/>
        </p:nvSpPr>
        <p:spPr>
          <a:xfrm>
            <a:off x="4379495" y="4735629"/>
            <a:ext cx="1067536" cy="369332"/>
          </a:xfrm>
          <a:prstGeom prst="rect">
            <a:avLst/>
          </a:prstGeom>
          <a:noFill/>
        </p:spPr>
        <p:txBody>
          <a:bodyPr wrap="none" rtlCol="0">
            <a:spAutoFit/>
          </a:bodyPr>
          <a:lstStyle/>
          <a:p>
            <a:r>
              <a:rPr lang="pt-BR" dirty="0"/>
              <a:t>Fotos gifs</a:t>
            </a:r>
          </a:p>
        </p:txBody>
      </p:sp>
    </p:spTree>
    <p:extLst>
      <p:ext uri="{BB962C8B-B14F-4D97-AF65-F5344CB8AC3E}">
        <p14:creationId xmlns:p14="http://schemas.microsoft.com/office/powerpoint/2010/main" val="224723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838200" y="2724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5" name="Retângulo 4">
            <a:extLst>
              <a:ext uri="{FF2B5EF4-FFF2-40B4-BE49-F238E27FC236}">
                <a16:creationId xmlns:a16="http://schemas.microsoft.com/office/drawing/2014/main" id="{A47904C8-1334-47C7-8B27-F78125DC3614}"/>
              </a:ext>
            </a:extLst>
          </p:cNvPr>
          <p:cNvSpPr/>
          <p:nvPr/>
        </p:nvSpPr>
        <p:spPr>
          <a:xfrm>
            <a:off x="842296" y="2002763"/>
            <a:ext cx="1642053" cy="523220"/>
          </a:xfrm>
          <a:prstGeom prst="rect">
            <a:avLst/>
          </a:prstGeom>
        </p:spPr>
        <p:txBody>
          <a:bodyPr wrap="none">
            <a:spAutoFit/>
          </a:bodyPr>
          <a:lstStyle/>
          <a:p>
            <a:r>
              <a:rPr lang="pt-BR" sz="2800" dirty="0">
                <a:solidFill>
                  <a:srgbClr val="03028D"/>
                </a:solidFill>
              </a:rPr>
              <a:t>Condução</a:t>
            </a:r>
          </a:p>
        </p:txBody>
      </p:sp>
      <p:sp>
        <p:nvSpPr>
          <p:cNvPr id="6" name="Retângulo 5">
            <a:extLst>
              <a:ext uri="{FF2B5EF4-FFF2-40B4-BE49-F238E27FC236}">
                <a16:creationId xmlns:a16="http://schemas.microsoft.com/office/drawing/2014/main" id="{3A9E0FB4-AA36-4151-947D-2C95ED0CA41B}"/>
              </a:ext>
            </a:extLst>
          </p:cNvPr>
          <p:cNvSpPr/>
          <p:nvPr/>
        </p:nvSpPr>
        <p:spPr>
          <a:xfrm>
            <a:off x="842296" y="2850462"/>
            <a:ext cx="4884736" cy="1815882"/>
          </a:xfrm>
          <a:prstGeom prst="rect">
            <a:avLst/>
          </a:prstGeom>
        </p:spPr>
        <p:txBody>
          <a:bodyPr wrap="square">
            <a:spAutoFit/>
          </a:bodyPr>
          <a:lstStyle/>
          <a:p>
            <a:pPr algn="just"/>
            <a:r>
              <a:rPr lang="pt-BR" sz="2800" dirty="0"/>
              <a:t>Na condução, o calor se propaga de um corpo para outro através do material, de molécula a molécula ou de corpo a corpo.</a:t>
            </a:r>
          </a:p>
        </p:txBody>
      </p:sp>
      <p:pic>
        <p:nvPicPr>
          <p:cNvPr id="8" name="Imagem 7">
            <a:extLst>
              <a:ext uri="{FF2B5EF4-FFF2-40B4-BE49-F238E27FC236}">
                <a16:creationId xmlns:a16="http://schemas.microsoft.com/office/drawing/2014/main" id="{789123F2-0A13-4A73-90E0-0AC608F7E353}"/>
              </a:ext>
            </a:extLst>
          </p:cNvPr>
          <p:cNvPicPr>
            <a:picLocks noChangeAspect="1"/>
          </p:cNvPicPr>
          <p:nvPr/>
        </p:nvPicPr>
        <p:blipFill rotWithShape="1">
          <a:blip r:embed="rId3"/>
          <a:srcRect l="5803" r="5923" b="31027"/>
          <a:stretch/>
        </p:blipFill>
        <p:spPr>
          <a:xfrm>
            <a:off x="5930767" y="2850462"/>
            <a:ext cx="5704308" cy="1500934"/>
          </a:xfrm>
          <a:prstGeom prst="rect">
            <a:avLst/>
          </a:prstGeom>
        </p:spPr>
      </p:pic>
    </p:spTree>
    <p:extLst>
      <p:ext uri="{BB962C8B-B14F-4D97-AF65-F5344CB8AC3E}">
        <p14:creationId xmlns:p14="http://schemas.microsoft.com/office/powerpoint/2010/main" val="1841726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838200" y="267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35499169-BB60-4F82-B48B-BA39B98A0B05}"/>
              </a:ext>
            </a:extLst>
          </p:cNvPr>
          <p:cNvSpPr/>
          <p:nvPr/>
        </p:nvSpPr>
        <p:spPr>
          <a:xfrm>
            <a:off x="838200" y="1846286"/>
            <a:ext cx="3494418" cy="523220"/>
          </a:xfrm>
          <a:prstGeom prst="rect">
            <a:avLst/>
          </a:prstGeom>
        </p:spPr>
        <p:txBody>
          <a:bodyPr wrap="none">
            <a:spAutoFit/>
          </a:bodyPr>
          <a:lstStyle/>
          <a:p>
            <a:r>
              <a:rPr lang="pt-BR" sz="2800" dirty="0">
                <a:solidFill>
                  <a:srgbClr val="03028D"/>
                </a:solidFill>
              </a:rPr>
              <a:t>Radiação ou irradiação</a:t>
            </a:r>
          </a:p>
        </p:txBody>
      </p:sp>
      <p:sp>
        <p:nvSpPr>
          <p:cNvPr id="3" name="Retângulo 2">
            <a:extLst>
              <a:ext uri="{FF2B5EF4-FFF2-40B4-BE49-F238E27FC236}">
                <a16:creationId xmlns:a16="http://schemas.microsoft.com/office/drawing/2014/main" id="{BDE2E39B-49B1-4A08-9E4E-319D025A7D17}"/>
              </a:ext>
            </a:extLst>
          </p:cNvPr>
          <p:cNvSpPr/>
          <p:nvPr/>
        </p:nvSpPr>
        <p:spPr>
          <a:xfrm>
            <a:off x="6932014" y="3128175"/>
            <a:ext cx="4624719" cy="1815882"/>
          </a:xfrm>
          <a:prstGeom prst="rect">
            <a:avLst/>
          </a:prstGeom>
        </p:spPr>
        <p:txBody>
          <a:bodyPr wrap="square">
            <a:spAutoFit/>
          </a:bodyPr>
          <a:lstStyle/>
          <a:p>
            <a:pPr algn="just"/>
            <a:r>
              <a:rPr lang="pt-BR" sz="2800" dirty="0"/>
              <a:t>O calor se propaga pelo ar por meio de ondas caloríficas, irradiadas por um corpo em combustão ou pela luz solar.</a:t>
            </a:r>
          </a:p>
        </p:txBody>
      </p:sp>
      <p:pic>
        <p:nvPicPr>
          <p:cNvPr id="6" name="Imagem 5">
            <a:extLst>
              <a:ext uri="{FF2B5EF4-FFF2-40B4-BE49-F238E27FC236}">
                <a16:creationId xmlns:a16="http://schemas.microsoft.com/office/drawing/2014/main" id="{CB1844DA-FFC2-4E39-B642-2F5FF540DDD0}"/>
              </a:ext>
            </a:extLst>
          </p:cNvPr>
          <p:cNvPicPr>
            <a:picLocks noChangeAspect="1"/>
          </p:cNvPicPr>
          <p:nvPr/>
        </p:nvPicPr>
        <p:blipFill rotWithShape="1">
          <a:blip r:embed="rId3"/>
          <a:srcRect l="4561" t="3590" r="8464" b="16340"/>
          <a:stretch/>
        </p:blipFill>
        <p:spPr>
          <a:xfrm>
            <a:off x="635267" y="2450031"/>
            <a:ext cx="5842535" cy="3382424"/>
          </a:xfrm>
          <a:prstGeom prst="rect">
            <a:avLst/>
          </a:prstGeom>
        </p:spPr>
      </p:pic>
    </p:spTree>
    <p:extLst>
      <p:ext uri="{BB962C8B-B14F-4D97-AF65-F5344CB8AC3E}">
        <p14:creationId xmlns:p14="http://schemas.microsoft.com/office/powerpoint/2010/main" val="2842448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961725" y="479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1DDAAE66-66F6-42F4-B0A5-61FC689AF3B9}"/>
              </a:ext>
            </a:extLst>
          </p:cNvPr>
          <p:cNvSpPr/>
          <p:nvPr/>
        </p:nvSpPr>
        <p:spPr>
          <a:xfrm>
            <a:off x="874727" y="1837881"/>
            <a:ext cx="1746376" cy="523220"/>
          </a:xfrm>
          <a:prstGeom prst="rect">
            <a:avLst/>
          </a:prstGeom>
        </p:spPr>
        <p:txBody>
          <a:bodyPr wrap="none">
            <a:spAutoFit/>
          </a:bodyPr>
          <a:lstStyle/>
          <a:p>
            <a:r>
              <a:rPr lang="pt-BR" sz="2800" dirty="0">
                <a:solidFill>
                  <a:srgbClr val="03028D"/>
                </a:solidFill>
              </a:rPr>
              <a:t>Convecção</a:t>
            </a:r>
          </a:p>
        </p:txBody>
      </p:sp>
      <p:pic>
        <p:nvPicPr>
          <p:cNvPr id="3" name="Imagem 2">
            <a:extLst>
              <a:ext uri="{FF2B5EF4-FFF2-40B4-BE49-F238E27FC236}">
                <a16:creationId xmlns:a16="http://schemas.microsoft.com/office/drawing/2014/main" id="{5CFDB51A-ACF2-42FB-A6BC-541668262914}"/>
              </a:ext>
            </a:extLst>
          </p:cNvPr>
          <p:cNvPicPr>
            <a:picLocks noChangeAspect="1"/>
          </p:cNvPicPr>
          <p:nvPr/>
        </p:nvPicPr>
        <p:blipFill rotWithShape="1">
          <a:blip r:embed="rId3"/>
          <a:srcRect l="6940" t="5879" r="4111" b="7349"/>
          <a:stretch/>
        </p:blipFill>
        <p:spPr>
          <a:xfrm>
            <a:off x="6622181" y="1977596"/>
            <a:ext cx="5431251" cy="4490581"/>
          </a:xfrm>
          <a:prstGeom prst="rect">
            <a:avLst/>
          </a:prstGeom>
        </p:spPr>
      </p:pic>
      <p:sp>
        <p:nvSpPr>
          <p:cNvPr id="5" name="Retângulo 4">
            <a:extLst>
              <a:ext uri="{FF2B5EF4-FFF2-40B4-BE49-F238E27FC236}">
                <a16:creationId xmlns:a16="http://schemas.microsoft.com/office/drawing/2014/main" id="{DEF8DA2D-DFA2-46A8-B20A-FFC35EE65C28}"/>
              </a:ext>
            </a:extLst>
          </p:cNvPr>
          <p:cNvSpPr/>
          <p:nvPr/>
        </p:nvSpPr>
        <p:spPr>
          <a:xfrm>
            <a:off x="663341" y="2710580"/>
            <a:ext cx="6096000" cy="3293209"/>
          </a:xfrm>
          <a:prstGeom prst="rect">
            <a:avLst/>
          </a:prstGeom>
        </p:spPr>
        <p:txBody>
          <a:bodyPr>
            <a:spAutoFit/>
          </a:bodyPr>
          <a:lstStyle/>
          <a:p>
            <a:pPr algn="just"/>
            <a:r>
              <a:rPr lang="pt-BR" sz="2600" dirty="0"/>
              <a:t>A convecção ocorre quando o calor se propaga por meio de uma massa de ar aquecida, que se desloca do local em chamas, levando, para outros locais, quantidades de calor suficientes para que os materiais combustíveis aí existentes atinjam seu ponto de combustão, originando outro foco de fogo.</a:t>
            </a:r>
          </a:p>
        </p:txBody>
      </p:sp>
    </p:spTree>
    <p:extLst>
      <p:ext uri="{BB962C8B-B14F-4D97-AF65-F5344CB8AC3E}">
        <p14:creationId xmlns:p14="http://schemas.microsoft.com/office/powerpoint/2010/main" val="206048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A2F003-A49E-453A-8C59-FDB83007C3F8}"/>
              </a:ext>
            </a:extLst>
          </p:cNvPr>
          <p:cNvSpPr>
            <a:spLocks noGrp="1"/>
          </p:cNvSpPr>
          <p:nvPr>
            <p:ph type="title"/>
          </p:nvPr>
        </p:nvSpPr>
        <p:spPr/>
        <p:txBody>
          <a:bodyPr/>
          <a:lstStyle/>
          <a:p>
            <a:r>
              <a:rPr lang="pt-BR" dirty="0"/>
              <a:t>Conteúdo </a:t>
            </a:r>
            <a:r>
              <a:rPr lang="pt-BR" dirty="0" err="1"/>
              <a:t>programatico</a:t>
            </a:r>
            <a:endParaRPr lang="pt-BR" dirty="0"/>
          </a:p>
        </p:txBody>
      </p:sp>
      <p:sp>
        <p:nvSpPr>
          <p:cNvPr id="3" name="Espaço Reservado para Conteúdo 2">
            <a:extLst>
              <a:ext uri="{FF2B5EF4-FFF2-40B4-BE49-F238E27FC236}">
                <a16:creationId xmlns:a16="http://schemas.microsoft.com/office/drawing/2014/main" id="{B8195379-A3EF-4202-8B09-F61D87F619C0}"/>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583007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FF2CF40-5B4B-4971-9526-ADCF7D5F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114" y="1672259"/>
            <a:ext cx="8780678" cy="3917744"/>
          </a:xfrm>
          <a:prstGeom prst="rect">
            <a:avLst/>
          </a:prstGeom>
        </p:spPr>
      </p:pic>
      <p:sp>
        <p:nvSpPr>
          <p:cNvPr id="5" name="CaixaDeTexto 4">
            <a:extLst>
              <a:ext uri="{FF2B5EF4-FFF2-40B4-BE49-F238E27FC236}">
                <a16:creationId xmlns:a16="http://schemas.microsoft.com/office/drawing/2014/main" id="{534AB7CC-25AE-4291-870E-10471EFB7317}"/>
              </a:ext>
            </a:extLst>
          </p:cNvPr>
          <p:cNvSpPr txBox="1"/>
          <p:nvPr/>
        </p:nvSpPr>
        <p:spPr>
          <a:xfrm>
            <a:off x="722119" y="219303"/>
            <a:ext cx="6419825" cy="769441"/>
          </a:xfrm>
          <a:prstGeom prst="rect">
            <a:avLst/>
          </a:prstGeom>
          <a:noFill/>
        </p:spPr>
        <p:txBody>
          <a:bodyPr wrap="square" rtlCol="0">
            <a:spAutoFit/>
          </a:bodyPr>
          <a:lstStyle/>
          <a:p>
            <a:r>
              <a:rPr lang="pt-BR" sz="4400" dirty="0">
                <a:solidFill>
                  <a:srgbClr val="03028D"/>
                </a:solidFill>
                <a:latin typeface="+mj-lt"/>
              </a:rPr>
              <a:t>Formas de combustão</a:t>
            </a:r>
          </a:p>
        </p:txBody>
      </p:sp>
      <p:sp>
        <p:nvSpPr>
          <p:cNvPr id="2" name="CaixaDeTexto 1">
            <a:extLst>
              <a:ext uri="{FF2B5EF4-FFF2-40B4-BE49-F238E27FC236}">
                <a16:creationId xmlns:a16="http://schemas.microsoft.com/office/drawing/2014/main" id="{3CF39467-E902-49DF-B544-4AE8E34B75C1}"/>
              </a:ext>
            </a:extLst>
          </p:cNvPr>
          <p:cNvSpPr txBox="1"/>
          <p:nvPr/>
        </p:nvSpPr>
        <p:spPr>
          <a:xfrm>
            <a:off x="5678905" y="6112042"/>
            <a:ext cx="2754728" cy="369332"/>
          </a:xfrm>
          <a:prstGeom prst="rect">
            <a:avLst/>
          </a:prstGeom>
          <a:noFill/>
        </p:spPr>
        <p:txBody>
          <a:bodyPr wrap="none" rtlCol="0">
            <a:spAutoFit/>
          </a:bodyPr>
          <a:lstStyle/>
          <a:p>
            <a:r>
              <a:rPr lang="pt-BR" dirty="0"/>
              <a:t>Colocar imagem verdadeira</a:t>
            </a:r>
          </a:p>
        </p:txBody>
      </p:sp>
    </p:spTree>
    <p:extLst>
      <p:ext uri="{BB962C8B-B14F-4D97-AF65-F5344CB8AC3E}">
        <p14:creationId xmlns:p14="http://schemas.microsoft.com/office/powerpoint/2010/main" val="2043784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Lenta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44597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6096000" y="2699940"/>
            <a:ext cx="5514489" cy="3181096"/>
          </a:xfrm>
        </p:spPr>
        <p:txBody>
          <a:bodyPr>
            <a:normAutofit/>
          </a:bodyPr>
          <a:lstStyle/>
          <a:p>
            <a:pPr algn="just"/>
            <a:r>
              <a:rPr lang="pt-BR" dirty="0">
                <a:solidFill>
                  <a:srgbClr val="03028D"/>
                </a:solidFill>
              </a:rPr>
              <a:t>Combustão completa: </a:t>
            </a:r>
            <a:r>
              <a:rPr lang="pt-BR" dirty="0"/>
              <a:t>Esse tipo de reação ocorre quando há um suprimento suficiente de oxigênio. São produzidos água (H</a:t>
            </a:r>
            <a:r>
              <a:rPr lang="pt-BR" baseline="-25000" dirty="0"/>
              <a:t>2</a:t>
            </a:r>
            <a:r>
              <a:rPr lang="pt-BR" dirty="0"/>
              <a:t>O) e gás carbônico (CO</a:t>
            </a:r>
            <a:r>
              <a:rPr lang="pt-BR" baseline="-25000" dirty="0"/>
              <a:t>2</a:t>
            </a:r>
            <a:r>
              <a:rPr lang="pt-BR" dirty="0"/>
              <a:t>). Sua chama é azul.</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Chama do fogão - Olé">
            <a:extLst>
              <a:ext uri="{FF2B5EF4-FFF2-40B4-BE49-F238E27FC236}">
                <a16:creationId xmlns:a16="http://schemas.microsoft.com/office/drawing/2014/main" id="{C9CFFEB0-1AC6-473C-9B84-466ED00904B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74047" y="2038968"/>
            <a:ext cx="5169553" cy="344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74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553750" y="1949310"/>
            <a:ext cx="5144406" cy="2987007"/>
          </a:xfrm>
        </p:spPr>
        <p:txBody>
          <a:bodyPr>
            <a:noAutofit/>
          </a:bodyPr>
          <a:lstStyle/>
          <a:p>
            <a:pPr algn="just"/>
            <a:r>
              <a:rPr lang="pt-BR" dirty="0">
                <a:solidFill>
                  <a:srgbClr val="03028D"/>
                </a:solidFill>
              </a:rPr>
              <a:t>Combustão incompleta</a:t>
            </a:r>
            <a:r>
              <a:rPr lang="pt-BR" dirty="0"/>
              <a:t>: O suprimento de oxigênio é insuficiente para consumir todo combustível. São produzidos água e monóxido de carbono (CO), com uma quantidade menor de gás carbônico. Essa combustão produz a fuligem. Sua chama é amarelada.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6" name="Picture 8" descr="Fileira de palitos de fósforo queimados fortemente de cliplab_pro na Envato  Elements">
            <a:extLst>
              <a:ext uri="{FF2B5EF4-FFF2-40B4-BE49-F238E27FC236}">
                <a16:creationId xmlns:a16="http://schemas.microsoft.com/office/drawing/2014/main" id="{A44A9DE9-13D8-45B1-9610-FF1FDB510F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573"/>
          <a:stretch/>
        </p:blipFill>
        <p:spPr bwMode="auto">
          <a:xfrm>
            <a:off x="5943600" y="1949310"/>
            <a:ext cx="5546818" cy="349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F7B43C-5821-41B4-B221-FB533F45C55C}"/>
              </a:ext>
            </a:extLst>
          </p:cNvPr>
          <p:cNvSpPr>
            <a:spLocks noGrp="1"/>
          </p:cNvSpPr>
          <p:nvPr>
            <p:ph type="title"/>
          </p:nvPr>
        </p:nvSpPr>
        <p:spPr>
          <a:xfrm>
            <a:off x="455944" y="3876442"/>
            <a:ext cx="11280112" cy="2287640"/>
          </a:xfrm>
        </p:spPr>
        <p:txBody>
          <a:bodyPr>
            <a:normAutofit fontScale="90000"/>
          </a:bodyPr>
          <a:lstStyle/>
          <a:p>
            <a:r>
              <a:rPr lang="pt-BR" dirty="0" err="1"/>
              <a:t>Video</a:t>
            </a:r>
            <a:r>
              <a:rPr lang="pt-BR" dirty="0"/>
              <a:t> </a:t>
            </a:r>
            <a:r>
              <a:rPr lang="pt-BR" dirty="0" err="1"/>
              <a:t>bleve</a:t>
            </a:r>
            <a:r>
              <a:rPr lang="pt-BR" dirty="0"/>
              <a:t>: https://www.youtube.com/watch?v=UM0jtD_OWLU</a:t>
            </a:r>
            <a:br>
              <a:rPr lang="pt-BR" dirty="0"/>
            </a:br>
            <a:endParaRPr lang="pt-BR" dirty="0"/>
          </a:p>
        </p:txBody>
      </p:sp>
      <p:sp>
        <p:nvSpPr>
          <p:cNvPr id="3" name="CaixaDeTexto 2">
            <a:extLst>
              <a:ext uri="{FF2B5EF4-FFF2-40B4-BE49-F238E27FC236}">
                <a16:creationId xmlns:a16="http://schemas.microsoft.com/office/drawing/2014/main" id="{A2C311D3-3108-47F3-B67C-F1602F88EE4D}"/>
              </a:ext>
            </a:extLst>
          </p:cNvPr>
          <p:cNvSpPr txBox="1"/>
          <p:nvPr/>
        </p:nvSpPr>
        <p:spPr>
          <a:xfrm>
            <a:off x="962526" y="463085"/>
            <a:ext cx="4960397" cy="769441"/>
          </a:xfrm>
          <a:prstGeom prst="rect">
            <a:avLst/>
          </a:prstGeom>
          <a:noFill/>
        </p:spPr>
        <p:txBody>
          <a:bodyPr wrap="none" rtlCol="0">
            <a:spAutoFit/>
          </a:bodyPr>
          <a:lstStyle/>
          <a:p>
            <a:r>
              <a:rPr lang="pt-BR" sz="4400" dirty="0">
                <a:solidFill>
                  <a:srgbClr val="03028D"/>
                </a:solidFill>
                <a:latin typeface="+mj-lt"/>
              </a:rPr>
              <a:t>Combustão explosiva</a:t>
            </a:r>
          </a:p>
        </p:txBody>
      </p:sp>
      <p:sp>
        <p:nvSpPr>
          <p:cNvPr id="5" name="CaixaDeTexto 4">
            <a:extLst>
              <a:ext uri="{FF2B5EF4-FFF2-40B4-BE49-F238E27FC236}">
                <a16:creationId xmlns:a16="http://schemas.microsoft.com/office/drawing/2014/main" id="{AD261D49-A055-4F94-B96E-4D194FBEC823}"/>
              </a:ext>
            </a:extLst>
          </p:cNvPr>
          <p:cNvSpPr txBox="1"/>
          <p:nvPr/>
        </p:nvSpPr>
        <p:spPr>
          <a:xfrm>
            <a:off x="3994484" y="2849078"/>
            <a:ext cx="2212529" cy="646331"/>
          </a:xfrm>
          <a:prstGeom prst="rect">
            <a:avLst/>
          </a:prstGeom>
          <a:noFill/>
        </p:spPr>
        <p:txBody>
          <a:bodyPr wrap="none" rtlCol="0">
            <a:spAutoFit/>
          </a:bodyPr>
          <a:lstStyle/>
          <a:p>
            <a:r>
              <a:rPr lang="pt-BR" dirty="0"/>
              <a:t>Falar um pouco sobre</a:t>
            </a:r>
          </a:p>
          <a:p>
            <a:r>
              <a:rPr lang="pt-BR" dirty="0" err="1"/>
              <a:t>Video</a:t>
            </a:r>
            <a:r>
              <a:rPr lang="pt-BR" dirty="0"/>
              <a:t> </a:t>
            </a:r>
            <a:r>
              <a:rPr lang="pt-BR" dirty="0" err="1"/>
              <a:t>bleve</a:t>
            </a:r>
            <a:endParaRPr lang="pt-BR" dirty="0"/>
          </a:p>
        </p:txBody>
      </p:sp>
    </p:spTree>
    <p:extLst>
      <p:ext uri="{BB962C8B-B14F-4D97-AF65-F5344CB8AC3E}">
        <p14:creationId xmlns:p14="http://schemas.microsoft.com/office/powerpoint/2010/main" val="96877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6F374A5-A507-42F3-B574-C97F01E68948}"/>
              </a:ext>
            </a:extLst>
          </p:cNvPr>
          <p:cNvSpPr/>
          <p:nvPr/>
        </p:nvSpPr>
        <p:spPr>
          <a:xfrm>
            <a:off x="8836572" y="5597218"/>
            <a:ext cx="3162675" cy="523220"/>
          </a:xfrm>
          <a:prstGeom prst="rect">
            <a:avLst/>
          </a:prstGeom>
        </p:spPr>
        <p:txBody>
          <a:bodyPr wrap="square">
            <a:spAutoFit/>
          </a:bodyPr>
          <a:lstStyle/>
          <a:p>
            <a:pPr algn="just"/>
            <a:r>
              <a:rPr lang="pt-BR" sz="2800" b="1" dirty="0">
                <a:solidFill>
                  <a:srgbClr val="202124"/>
                </a:solidFill>
              </a:rPr>
              <a:t>NBR-</a:t>
            </a:r>
            <a:r>
              <a:rPr lang="pt-BR" sz="2800" dirty="0">
                <a:solidFill>
                  <a:srgbClr val="202124"/>
                </a:solidFill>
              </a:rPr>
              <a:t>12693:2021</a:t>
            </a:r>
            <a:endParaRPr lang="pt-BR" sz="2800" dirty="0"/>
          </a:p>
        </p:txBody>
      </p:sp>
      <p:pic>
        <p:nvPicPr>
          <p:cNvPr id="3" name="Picture 2" descr="Ver a imagem de origem">
            <a:extLst>
              <a:ext uri="{FF2B5EF4-FFF2-40B4-BE49-F238E27FC236}">
                <a16:creationId xmlns:a16="http://schemas.microsoft.com/office/drawing/2014/main" id="{457FD787-D545-400C-A91E-CF6C7CD26C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3611994" y="1303681"/>
            <a:ext cx="5224578" cy="407657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6B757FB3-C81C-46B6-81F0-2B3F93B546BC}"/>
              </a:ext>
            </a:extLst>
          </p:cNvPr>
          <p:cNvSpPr/>
          <p:nvPr/>
        </p:nvSpPr>
        <p:spPr>
          <a:xfrm>
            <a:off x="1819923" y="440389"/>
            <a:ext cx="8372791" cy="769441"/>
          </a:xfrm>
          <a:prstGeom prst="rect">
            <a:avLst/>
          </a:prstGeom>
        </p:spPr>
        <p:txBody>
          <a:bodyPr wrap="square">
            <a:spAutoFit/>
          </a:bodyPr>
          <a:lstStyle/>
          <a:p>
            <a:pPr algn="just"/>
            <a:r>
              <a:rPr lang="pt-BR" sz="4400" b="1" dirty="0">
                <a:solidFill>
                  <a:srgbClr val="202124"/>
                </a:solidFill>
                <a:latin typeface="+mj-lt"/>
              </a:rPr>
              <a:t>NR23 - Tipos e Classes de Extintores</a:t>
            </a:r>
            <a:endParaRPr lang="pt-BR" sz="4400" b="1" dirty="0">
              <a:latin typeface="+mj-lt"/>
            </a:endParaRPr>
          </a:p>
        </p:txBody>
      </p:sp>
    </p:spTree>
    <p:extLst>
      <p:ext uri="{BB962C8B-B14F-4D97-AF65-F5344CB8AC3E}">
        <p14:creationId xmlns:p14="http://schemas.microsoft.com/office/powerpoint/2010/main" val="3329730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18D040-E09D-42E7-847B-4750DA278D46}"/>
              </a:ext>
            </a:extLst>
          </p:cNvPr>
          <p:cNvSpPr>
            <a:spLocks noGrp="1"/>
          </p:cNvSpPr>
          <p:nvPr>
            <p:ph type="ctrTitle"/>
          </p:nvPr>
        </p:nvSpPr>
        <p:spPr>
          <a:xfrm>
            <a:off x="1831428" y="851337"/>
            <a:ext cx="9144000" cy="4154213"/>
          </a:xfrm>
        </p:spPr>
        <p:txBody>
          <a:bodyPr>
            <a:normAutofit fontScale="90000"/>
          </a:bodyPr>
          <a:lstStyle/>
          <a:p>
            <a:r>
              <a:rPr lang="pt-BR" sz="4000" dirty="0"/>
              <a:t>PORTARIA INMETRO N° 058, DE 16 DE FEVEREIRO DE 2022</a:t>
            </a:r>
            <a:br>
              <a:rPr lang="pt-BR" sz="4000" dirty="0"/>
            </a:br>
            <a:br>
              <a:rPr lang="pt-BR" dirty="0"/>
            </a:br>
            <a:r>
              <a:rPr lang="pt-BR" sz="3100" dirty="0"/>
              <a:t>(DOU de 24.02.2022)</a:t>
            </a:r>
            <a:br>
              <a:rPr lang="pt-BR" sz="3100" dirty="0"/>
            </a:br>
            <a:br>
              <a:rPr lang="pt-BR" sz="3100" dirty="0"/>
            </a:br>
            <a:r>
              <a:rPr lang="pt-BR" sz="3100" dirty="0"/>
              <a:t>Aprova o Regulamento Técnico da Qualidade e os Requisitos de Avaliação da Conformidade para a Inspeção Técnica e Manutenção de Extintores de Incêndio - Consolidado</a:t>
            </a:r>
            <a:r>
              <a:rPr lang="pt-BR" dirty="0"/>
              <a:t>.</a:t>
            </a:r>
          </a:p>
        </p:txBody>
      </p:sp>
    </p:spTree>
    <p:extLst>
      <p:ext uri="{BB962C8B-B14F-4D97-AF65-F5344CB8AC3E}">
        <p14:creationId xmlns:p14="http://schemas.microsoft.com/office/powerpoint/2010/main" val="1134553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615732" y="367910"/>
            <a:ext cx="5752642" cy="804041"/>
          </a:xfrm>
          <a:noFill/>
        </p:spPr>
        <p:txBody>
          <a:bodyPr wrap="none" rtlCol="0">
            <a:spAutoFit/>
          </a:bodyPr>
          <a:lstStyle/>
          <a:p>
            <a:pPr algn="l"/>
            <a:r>
              <a:rPr lang="pt-BR" sz="4400" dirty="0">
                <a:solidFill>
                  <a:srgbClr val="03028D"/>
                </a:solidFill>
                <a:ea typeface="+mn-ea"/>
                <a:cs typeface="+mn-cs"/>
              </a:rPr>
              <a:t>O que são extintores? </a:t>
            </a: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715984" y="2294227"/>
            <a:ext cx="6174584" cy="3461680"/>
          </a:xfrm>
        </p:spPr>
        <p:txBody>
          <a:bodyPr>
            <a:noAutofit/>
          </a:bodyPr>
          <a:lstStyle/>
          <a:p>
            <a:pPr algn="just"/>
            <a:r>
              <a:rPr lang="pt-BR" sz="2800" dirty="0"/>
              <a:t>Os extintores são a primeira linha de frente e um dos principais equipamentos de segurança na hora de combater um incêndio. Eles são desenvolvidos, principalmente, para evitar que o fogo se alastre e cause maiores estragos e ofereça mais riscos.</a:t>
            </a:r>
          </a:p>
          <a:p>
            <a:pPr algn="just"/>
            <a:endParaRPr lang="pt-BR" sz="2800" dirty="0"/>
          </a:p>
          <a:p>
            <a:pPr algn="just"/>
            <a:r>
              <a:rPr lang="pt-BR" sz="2800" dirty="0"/>
              <a:t> </a:t>
            </a:r>
          </a:p>
          <a:p>
            <a:pPr algn="just"/>
            <a:endParaRPr lang="pt-BR" sz="2800" dirty="0"/>
          </a:p>
          <a:p>
            <a:pPr algn="just"/>
            <a:endParaRPr lang="pt-BR" sz="2800" dirty="0"/>
          </a:p>
          <a:p>
            <a:pPr algn="just"/>
            <a:endParaRPr lang="pt-BR" sz="2800" dirty="0"/>
          </a:p>
          <a:p>
            <a:pPr algn="just"/>
            <a:endParaRPr lang="pt-BR" sz="2800" dirty="0"/>
          </a:p>
          <a:p>
            <a:pPr algn="just"/>
            <a:endParaRPr lang="pt-BR" sz="2800"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279689" y="1280606"/>
            <a:ext cx="4366879" cy="447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543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532661" y="97654"/>
            <a:ext cx="8744504" cy="804041"/>
          </a:xfrm>
          <a:noFill/>
        </p:spPr>
        <p:txBody>
          <a:bodyPr vert="horz" wrap="none" lIns="91440" tIns="45720" rIns="91440" bIns="45720" rtlCol="0" anchor="b">
            <a:spAutoFit/>
          </a:bodyPr>
          <a:lstStyle/>
          <a:p>
            <a:pPr algn="l"/>
            <a:r>
              <a:rPr lang="pt-BR" sz="4400" dirty="0">
                <a:solidFill>
                  <a:srgbClr val="03028D"/>
                </a:solidFill>
                <a:ea typeface="+mn-ea"/>
                <a:cs typeface="+mn-cs"/>
              </a:rPr>
              <a:t>Para que servem? E onde Usamos? </a:t>
            </a: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661222" y="1741102"/>
            <a:ext cx="6964696" cy="2538319"/>
          </a:xfrm>
        </p:spPr>
        <p:txBody>
          <a:bodyPr>
            <a:noAutofit/>
          </a:bodyPr>
          <a:lstStyle/>
          <a:p>
            <a:pPr marL="342900" indent="-342900" algn="just">
              <a:lnSpc>
                <a:spcPct val="100000"/>
              </a:lnSpc>
              <a:spcBef>
                <a:spcPts val="0"/>
              </a:spcBef>
              <a:buFont typeface="Arial" panose="020B0604020202020204" pitchFamily="34" charset="0"/>
              <a:buChar char="•"/>
            </a:pPr>
            <a:r>
              <a:rPr lang="pt-BR" sz="2800" dirty="0"/>
              <a:t>Ele é um equipamento de segurança que possui a finalidade de acabar ou controlar princípios de incêndios em casos de emergência. </a:t>
            </a:r>
            <a:endParaRPr lang="pt-BR" sz="2800" b="1" dirty="0"/>
          </a:p>
          <a:p>
            <a:pPr marL="342900" indent="-342900" algn="just">
              <a:lnSpc>
                <a:spcPct val="100000"/>
              </a:lnSpc>
              <a:spcBef>
                <a:spcPts val="0"/>
              </a:spcBef>
              <a:buFont typeface="Arial" panose="020B0604020202020204" pitchFamily="34" charset="0"/>
              <a:buChar char="•"/>
            </a:pPr>
            <a:endParaRPr lang="pt-BR" sz="2800" b="1" dirty="0"/>
          </a:p>
          <a:p>
            <a:pPr marL="342900" indent="-342900" algn="just">
              <a:lnSpc>
                <a:spcPct val="100000"/>
              </a:lnSpc>
              <a:spcBef>
                <a:spcPts val="0"/>
              </a:spcBef>
              <a:buFont typeface="Arial" panose="020B0604020202020204" pitchFamily="34" charset="0"/>
              <a:buChar char="•"/>
            </a:pPr>
            <a:r>
              <a:rPr lang="pt-BR" sz="2800" dirty="0"/>
              <a:t>Prédios residenciais ou comerciais</a:t>
            </a:r>
          </a:p>
          <a:p>
            <a:pPr marL="342900" indent="-342900" algn="just">
              <a:lnSpc>
                <a:spcPct val="100000"/>
              </a:lnSpc>
              <a:spcBef>
                <a:spcPts val="0"/>
              </a:spcBef>
              <a:buFont typeface="Arial" panose="020B0604020202020204" pitchFamily="34" charset="0"/>
              <a:buChar char="•"/>
            </a:pPr>
            <a:r>
              <a:rPr lang="pt-BR" sz="2800" dirty="0"/>
              <a:t>Indústrias</a:t>
            </a:r>
          </a:p>
          <a:p>
            <a:pPr marL="342900" indent="-342900" algn="just">
              <a:lnSpc>
                <a:spcPct val="100000"/>
              </a:lnSpc>
              <a:spcBef>
                <a:spcPts val="0"/>
              </a:spcBef>
              <a:buFont typeface="Arial" panose="020B0604020202020204" pitchFamily="34" charset="0"/>
              <a:buChar char="•"/>
            </a:pPr>
            <a:r>
              <a:rPr lang="pt-BR" sz="2800" dirty="0"/>
              <a:t>Comércio</a:t>
            </a:r>
          </a:p>
          <a:p>
            <a:pPr marL="342900" indent="-342900" algn="just">
              <a:lnSpc>
                <a:spcPct val="100000"/>
              </a:lnSpc>
              <a:spcBef>
                <a:spcPts val="0"/>
              </a:spcBef>
              <a:buFont typeface="Arial" panose="020B0604020202020204" pitchFamily="34" charset="0"/>
              <a:buChar char="•"/>
            </a:pPr>
            <a:r>
              <a:rPr lang="pt-BR" sz="2800" dirty="0"/>
              <a:t>Entre outros.</a:t>
            </a:r>
            <a:r>
              <a:rPr lang="pt-BR" sz="2800" b="1" dirty="0"/>
              <a:t> </a:t>
            </a:r>
            <a:endParaRPr lang="pt-BR" sz="2800"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936637" y="2143444"/>
            <a:ext cx="3594141" cy="352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15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52" r="34412"/>
          <a:stretch/>
        </p:blipFill>
        <p:spPr bwMode="auto">
          <a:xfrm>
            <a:off x="694487" y="1524894"/>
            <a:ext cx="2496206" cy="412439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87530" y="162955"/>
            <a:ext cx="7820487" cy="1179590"/>
          </a:xfrm>
        </p:spPr>
        <p:txBody>
          <a:bodyPr>
            <a:normAutofit fontScale="90000"/>
          </a:bodyPr>
          <a:lstStyle/>
          <a:p>
            <a:r>
              <a:rPr lang="pt-BR" dirty="0">
                <a:solidFill>
                  <a:srgbClr val="03028D"/>
                </a:solidFill>
              </a:rPr>
              <a:t>Tipos de Extintores Mais Utilizados</a:t>
            </a:r>
          </a:p>
        </p:txBody>
      </p:sp>
      <p:sp>
        <p:nvSpPr>
          <p:cNvPr id="4" name="Retângulo 3"/>
          <p:cNvSpPr/>
          <p:nvPr/>
        </p:nvSpPr>
        <p:spPr>
          <a:xfrm>
            <a:off x="1618191" y="5805568"/>
            <a:ext cx="1633429" cy="523220"/>
          </a:xfrm>
          <a:prstGeom prst="rect">
            <a:avLst/>
          </a:prstGeom>
        </p:spPr>
        <p:txBody>
          <a:bodyPr wrap="square">
            <a:spAutoFit/>
          </a:bodyPr>
          <a:lstStyle/>
          <a:p>
            <a:pPr lvl="0" algn="just">
              <a:defRPr/>
            </a:pPr>
            <a:r>
              <a:rPr kumimoji="0" lang="pt-BR" sz="2800" i="0" u="none" strike="noStrike" kern="1200" cap="none" spc="0" normalizeH="0" baseline="0" noProof="0" dirty="0">
                <a:ln>
                  <a:noFill/>
                </a:ln>
                <a:solidFill>
                  <a:prstClr val="black"/>
                </a:solidFill>
                <a:effectLst/>
                <a:uLnTx/>
                <a:uFillTx/>
                <a:latin typeface="Calibri" panose="020F0502020204030204"/>
                <a:ea typeface="+mn-ea"/>
                <a:cs typeface="+mn-cs"/>
              </a:rPr>
              <a:t>Classe A</a:t>
            </a:r>
          </a:p>
        </p:txBody>
      </p:sp>
      <p:sp>
        <p:nvSpPr>
          <p:cNvPr id="7" name="Retângulo 6">
            <a:extLst>
              <a:ext uri="{FF2B5EF4-FFF2-40B4-BE49-F238E27FC236}">
                <a16:creationId xmlns:a16="http://schemas.microsoft.com/office/drawing/2014/main" id="{97D7885A-62F5-4CE1-883E-FFF7313A48E3}"/>
              </a:ext>
            </a:extLst>
          </p:cNvPr>
          <p:cNvSpPr/>
          <p:nvPr/>
        </p:nvSpPr>
        <p:spPr>
          <a:xfrm>
            <a:off x="4094061" y="5770166"/>
            <a:ext cx="1633429" cy="523220"/>
          </a:xfrm>
          <a:prstGeom prst="rect">
            <a:avLst/>
          </a:prstGeom>
        </p:spPr>
        <p:txBody>
          <a:bodyPr wrap="square">
            <a:spAutoFit/>
          </a:bodyPr>
          <a:lstStyle/>
          <a:p>
            <a:pPr lvl="0" algn="just">
              <a:defRPr/>
            </a:pPr>
            <a:r>
              <a:rPr kumimoji="0" lang="pt-BR" sz="2800" i="0" u="none" strike="noStrike" kern="1200" cap="none" spc="0" normalizeH="0" baseline="0" noProof="0" dirty="0">
                <a:ln>
                  <a:noFill/>
                </a:ln>
                <a:solidFill>
                  <a:prstClr val="black"/>
                </a:solidFill>
                <a:effectLst/>
                <a:uLnTx/>
                <a:uFillTx/>
                <a:latin typeface="Calibri" panose="020F0502020204030204"/>
                <a:ea typeface="+mn-ea"/>
                <a:cs typeface="+mn-cs"/>
              </a:rPr>
              <a:t>Classe BC</a:t>
            </a:r>
          </a:p>
        </p:txBody>
      </p:sp>
      <p:pic>
        <p:nvPicPr>
          <p:cNvPr id="3" name="Picture 2" descr="Hidrantex: extintores, hidrantes, mangueiras, placas fotoluminescentes e  tudo que precisar para combate a incendio Kit Extintor 4Kgs BC Remanuf.  C/Suporte e Placa"/>
          <p:cNvPicPr>
            <a:picLocks noChangeAspect="1" noChangeArrowheads="1"/>
          </p:cNvPicPr>
          <p:nvPr/>
        </p:nvPicPr>
        <p:blipFill rotWithShape="1">
          <a:blip r:embed="rId4">
            <a:extLst>
              <a:ext uri="{28A0092B-C50C-407E-A947-70E740481C1C}">
                <a14:useLocalDpi xmlns:a14="http://schemas.microsoft.com/office/drawing/2010/main" val="0"/>
              </a:ext>
            </a:extLst>
          </a:blip>
          <a:srcRect l="6784" t="7847" r="47522" b="5656"/>
          <a:stretch/>
        </p:blipFill>
        <p:spPr bwMode="auto">
          <a:xfrm>
            <a:off x="3523835" y="1120661"/>
            <a:ext cx="2349062" cy="4446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tintor de Pó Químico Seco (PQS) ABC 4 Kg - 2A-20BC"/>
          <p:cNvPicPr>
            <a:picLocks noChangeAspect="1" noChangeArrowheads="1"/>
          </p:cNvPicPr>
          <p:nvPr/>
        </p:nvPicPr>
        <p:blipFill rotWithShape="1">
          <a:blip r:embed="rId5">
            <a:extLst>
              <a:ext uri="{28A0092B-C50C-407E-A947-70E740481C1C}">
                <a14:useLocalDpi xmlns:a14="http://schemas.microsoft.com/office/drawing/2010/main" val="0"/>
              </a:ext>
            </a:extLst>
          </a:blip>
          <a:srcRect l="18243" r="28791" b="5655"/>
          <a:stretch/>
        </p:blipFill>
        <p:spPr bwMode="auto">
          <a:xfrm>
            <a:off x="6246410" y="1733769"/>
            <a:ext cx="2186123" cy="3894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tintor de incêndio CO2 5:BC 6kg - Loja Brasil Fire"/>
          <p:cNvPicPr>
            <a:picLocks noChangeAspect="1" noChangeArrowheads="1"/>
          </p:cNvPicPr>
          <p:nvPr/>
        </p:nvPicPr>
        <p:blipFill rotWithShape="1">
          <a:blip r:embed="rId6">
            <a:extLst>
              <a:ext uri="{28A0092B-C50C-407E-A947-70E740481C1C}">
                <a14:useLocalDpi xmlns:a14="http://schemas.microsoft.com/office/drawing/2010/main" val="0"/>
              </a:ext>
            </a:extLst>
          </a:blip>
          <a:srcRect l="11201" r="23960"/>
          <a:stretch/>
        </p:blipFill>
        <p:spPr bwMode="auto">
          <a:xfrm>
            <a:off x="8642792" y="918625"/>
            <a:ext cx="2412125" cy="4769472"/>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97D7885A-62F5-4CE1-883E-FFF7313A48E3}"/>
              </a:ext>
            </a:extLst>
          </p:cNvPr>
          <p:cNvSpPr/>
          <p:nvPr/>
        </p:nvSpPr>
        <p:spPr>
          <a:xfrm>
            <a:off x="6631634" y="5748395"/>
            <a:ext cx="2105754" cy="523220"/>
          </a:xfrm>
          <a:prstGeom prst="rect">
            <a:avLst/>
          </a:prstGeom>
        </p:spPr>
        <p:txBody>
          <a:bodyPr wrap="square">
            <a:spAutoFit/>
          </a:bodyPr>
          <a:lstStyle/>
          <a:p>
            <a:pPr lvl="0" algn="just">
              <a:defRPr/>
            </a:pPr>
            <a:r>
              <a:rPr kumimoji="0" lang="pt-BR" sz="2800" i="0" u="none" strike="noStrike" kern="1200" cap="none" spc="0" normalizeH="0" baseline="0" noProof="0" dirty="0">
                <a:ln>
                  <a:noFill/>
                </a:ln>
                <a:solidFill>
                  <a:prstClr val="black"/>
                </a:solidFill>
                <a:effectLst/>
                <a:uLnTx/>
                <a:uFillTx/>
                <a:latin typeface="Calibri" panose="020F0502020204030204"/>
                <a:ea typeface="+mn-ea"/>
                <a:cs typeface="+mn-cs"/>
              </a:rPr>
              <a:t>Classe ABC</a:t>
            </a:r>
          </a:p>
        </p:txBody>
      </p:sp>
      <p:sp>
        <p:nvSpPr>
          <p:cNvPr id="11" name="Retângulo 10">
            <a:extLst>
              <a:ext uri="{FF2B5EF4-FFF2-40B4-BE49-F238E27FC236}">
                <a16:creationId xmlns:a16="http://schemas.microsoft.com/office/drawing/2014/main" id="{97D7885A-62F5-4CE1-883E-FFF7313A48E3}"/>
              </a:ext>
            </a:extLst>
          </p:cNvPr>
          <p:cNvSpPr/>
          <p:nvPr/>
        </p:nvSpPr>
        <p:spPr>
          <a:xfrm>
            <a:off x="10007372" y="5748395"/>
            <a:ext cx="1633429" cy="523220"/>
          </a:xfrm>
          <a:prstGeom prst="rect">
            <a:avLst/>
          </a:prstGeom>
        </p:spPr>
        <p:txBody>
          <a:bodyPr wrap="square">
            <a:spAutoFit/>
          </a:bodyPr>
          <a:lstStyle/>
          <a:p>
            <a:pPr lvl="0" algn="just">
              <a:defRPr/>
            </a:pPr>
            <a:r>
              <a:rPr lang="pt-BR" sz="2800" dirty="0">
                <a:solidFill>
                  <a:prstClr val="black"/>
                </a:solidFill>
                <a:latin typeface="Calibri" panose="020F0502020204030204"/>
              </a:rPr>
              <a:t>CO2</a:t>
            </a:r>
            <a:endParaRPr kumimoji="0" lang="pt-BR" sz="28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59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additive="base">
                                        <p:cTn id="1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FB82C-5317-4519-8A9D-B2508404B41E}"/>
              </a:ext>
            </a:extLst>
          </p:cNvPr>
          <p:cNvSpPr>
            <a:spLocks noGrp="1"/>
          </p:cNvSpPr>
          <p:nvPr>
            <p:ph type="title"/>
          </p:nvPr>
        </p:nvSpPr>
        <p:spPr/>
        <p:txBody>
          <a:bodyPr/>
          <a:lstStyle/>
          <a:p>
            <a:r>
              <a:rPr lang="pt-BR" dirty="0"/>
              <a:t>importância</a:t>
            </a:r>
          </a:p>
        </p:txBody>
      </p:sp>
      <p:sp>
        <p:nvSpPr>
          <p:cNvPr id="3" name="Espaço Reservado para Conteúdo 2">
            <a:extLst>
              <a:ext uri="{FF2B5EF4-FFF2-40B4-BE49-F238E27FC236}">
                <a16:creationId xmlns:a16="http://schemas.microsoft.com/office/drawing/2014/main" id="{5C143211-45BD-4338-AD1B-59C8A5188DF9}"/>
              </a:ext>
            </a:extLst>
          </p:cNvPr>
          <p:cNvSpPr>
            <a:spLocks noGrp="1"/>
          </p:cNvSpPr>
          <p:nvPr>
            <p:ph idx="1"/>
          </p:nvPr>
        </p:nvSpPr>
        <p:spPr/>
        <p:txBody>
          <a:bodyPr>
            <a:normAutofit/>
          </a:bodyPr>
          <a:lstStyle/>
          <a:p>
            <a:r>
              <a:rPr lang="pt-BR" sz="2400" dirty="0"/>
              <a:t>Foto fatalidade importante </a:t>
            </a:r>
          </a:p>
        </p:txBody>
      </p:sp>
    </p:spTree>
    <p:extLst>
      <p:ext uri="{BB962C8B-B14F-4D97-AF65-F5344CB8AC3E}">
        <p14:creationId xmlns:p14="http://schemas.microsoft.com/office/powerpoint/2010/main" val="118088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xtintor – Wikipédia, a enciclopédia livre">
            <a:extLst>
              <a:ext uri="{FF2B5EF4-FFF2-40B4-BE49-F238E27FC236}">
                <a16:creationId xmlns:a16="http://schemas.microsoft.com/office/drawing/2014/main" id="{1510AA6A-6BAE-431A-B1C8-F90DA6C4ED9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91963" y="1389874"/>
            <a:ext cx="2548517" cy="4961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cstate="print"/>
          <a:srcRect/>
          <a:stretch>
            <a:fillRect/>
          </a:stretch>
        </p:blipFill>
        <p:spPr bwMode="auto">
          <a:xfrm>
            <a:off x="4656914" y="1448014"/>
            <a:ext cx="6768752" cy="4903371"/>
          </a:xfrm>
          <a:prstGeom prst="rect">
            <a:avLst/>
          </a:prstGeom>
          <a:noFill/>
          <a:ln w="9525">
            <a:noFill/>
            <a:miter lim="800000"/>
            <a:headEnd/>
            <a:tailEnd/>
          </a:ln>
        </p:spPr>
      </p:pic>
      <p:sp>
        <p:nvSpPr>
          <p:cNvPr id="2" name="Retângulo 1">
            <a:extLst>
              <a:ext uri="{FF2B5EF4-FFF2-40B4-BE49-F238E27FC236}">
                <a16:creationId xmlns:a16="http://schemas.microsoft.com/office/drawing/2014/main" id="{64556F59-7DA8-4E70-9CD7-875DE2E3E458}"/>
              </a:ext>
            </a:extLst>
          </p:cNvPr>
          <p:cNvSpPr/>
          <p:nvPr/>
        </p:nvSpPr>
        <p:spPr>
          <a:xfrm>
            <a:off x="1099458" y="314321"/>
            <a:ext cx="7903446" cy="76944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Conhecendo Por Dentro e Por Fora</a:t>
            </a:r>
          </a:p>
        </p:txBody>
      </p:sp>
    </p:spTree>
    <p:extLst>
      <p:ext uri="{BB962C8B-B14F-4D97-AF65-F5344CB8AC3E}">
        <p14:creationId xmlns:p14="http://schemas.microsoft.com/office/powerpoint/2010/main" val="298274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dos os tipos de extintores de incêndio e suas diferenças - MeuElevador.com">
            <a:extLst>
              <a:ext uri="{FF2B5EF4-FFF2-40B4-BE49-F238E27FC236}">
                <a16:creationId xmlns:a16="http://schemas.microsoft.com/office/drawing/2014/main" id="{2A7C3863-2AD8-4303-8613-E17CC25AFF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78" t="15001" r="9338" b="15486"/>
          <a:stretch/>
        </p:blipFill>
        <p:spPr bwMode="auto">
          <a:xfrm>
            <a:off x="6400799" y="2136810"/>
            <a:ext cx="5105775" cy="277207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D336B2BE-8DEE-4137-872F-22A2B30793F3}"/>
              </a:ext>
            </a:extLst>
          </p:cNvPr>
          <p:cNvSpPr txBox="1">
            <a:spLocks/>
          </p:cNvSpPr>
          <p:nvPr/>
        </p:nvSpPr>
        <p:spPr>
          <a:xfrm>
            <a:off x="528410" y="3429000"/>
            <a:ext cx="5399471" cy="1663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buFont typeface="Arial" panose="020B0604020202020204" pitchFamily="34" charset="0"/>
              <a:buChar char="•"/>
            </a:pPr>
            <a:r>
              <a:rPr lang="pt-BR" sz="2800" dirty="0">
                <a:latin typeface="+mn-lt"/>
                <a:ea typeface="+mn-ea"/>
                <a:cs typeface="+mn-cs"/>
              </a:rPr>
              <a:t>Os extintores devem estar lacrados, com a pressão adequada.</a:t>
            </a:r>
          </a:p>
          <a:p>
            <a:pPr marL="342900" indent="-342900" algn="just">
              <a:buFont typeface="Arial" panose="020B0604020202020204" pitchFamily="34" charset="0"/>
              <a:buChar char="•"/>
            </a:pPr>
            <a:endParaRPr lang="pt-BR" sz="2800" dirty="0">
              <a:latin typeface="+mn-lt"/>
              <a:ea typeface="+mn-ea"/>
              <a:cs typeface="+mn-cs"/>
            </a:endParaRPr>
          </a:p>
          <a:p>
            <a:pPr marL="342900" indent="-342900" algn="just">
              <a:buFont typeface="Arial" panose="020B0604020202020204" pitchFamily="34" charset="0"/>
              <a:buChar char="•"/>
            </a:pPr>
            <a:endParaRPr lang="pt-BR" sz="2800" dirty="0">
              <a:latin typeface="+mn-lt"/>
            </a:endParaRPr>
          </a:p>
          <a:p>
            <a:pPr marL="457200" indent="-457200" algn="just">
              <a:buFont typeface="Arial" panose="020B0604020202020204" pitchFamily="34" charset="0"/>
              <a:buChar char="•"/>
            </a:pPr>
            <a:r>
              <a:rPr lang="pt-BR" sz="2800" dirty="0">
                <a:latin typeface="+mn-lt"/>
                <a:ea typeface="+mn-ea"/>
                <a:cs typeface="+mn-cs"/>
              </a:rPr>
              <a:t>Possuir selo de conformidade concedida Sistema Brasileiro de Certificação (Inmetro)</a:t>
            </a:r>
          </a:p>
        </p:txBody>
      </p:sp>
      <p:sp>
        <p:nvSpPr>
          <p:cNvPr id="2" name="Retângulo 1">
            <a:extLst>
              <a:ext uri="{FF2B5EF4-FFF2-40B4-BE49-F238E27FC236}">
                <a16:creationId xmlns:a16="http://schemas.microsoft.com/office/drawing/2014/main" id="{24B21D69-2B1B-4CE2-9250-D4D3E9F6B4EB}"/>
              </a:ext>
            </a:extLst>
          </p:cNvPr>
          <p:cNvSpPr/>
          <p:nvPr/>
        </p:nvSpPr>
        <p:spPr>
          <a:xfrm>
            <a:off x="1045586" y="279753"/>
            <a:ext cx="5652253"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Período de Manutenção</a:t>
            </a:r>
          </a:p>
        </p:txBody>
      </p:sp>
    </p:spTree>
    <p:extLst>
      <p:ext uri="{BB962C8B-B14F-4D97-AF65-F5344CB8AC3E}">
        <p14:creationId xmlns:p14="http://schemas.microsoft.com/office/powerpoint/2010/main" val="95065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emsp.files.wordpress.com/2011/05/aneis-extintores-cor.jpg"/>
          <p:cNvPicPr>
            <a:picLocks noChangeAspect="1" noChangeArrowheads="1"/>
          </p:cNvPicPr>
          <p:nvPr/>
        </p:nvPicPr>
        <p:blipFill rotWithShape="1">
          <a:blip r:embed="rId2">
            <a:extLst>
              <a:ext uri="{28A0092B-C50C-407E-A947-70E740481C1C}">
                <a14:useLocalDpi xmlns:a14="http://schemas.microsoft.com/office/drawing/2010/main" val="0"/>
              </a:ext>
            </a:extLst>
          </a:blip>
          <a:srcRect l="2187" r="2746"/>
          <a:stretch/>
        </p:blipFill>
        <p:spPr bwMode="auto">
          <a:xfrm>
            <a:off x="5983116" y="2348564"/>
            <a:ext cx="5948017" cy="265274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23720" y="1919965"/>
            <a:ext cx="5244148" cy="3785652"/>
          </a:xfrm>
          <a:prstGeom prst="rect">
            <a:avLst/>
          </a:prstGeom>
        </p:spPr>
        <p:txBody>
          <a:bodyPr wrap="square">
            <a:spAutoFit/>
          </a:bodyPr>
          <a:lstStyle/>
          <a:p>
            <a:pPr marL="342900" indent="-342900" algn="just">
              <a:buFont typeface="Arial" panose="020B0604020202020204" pitchFamily="34" charset="0"/>
              <a:buChar char="•"/>
            </a:pPr>
            <a:r>
              <a:rPr lang="pt-BR" sz="2400" dirty="0"/>
              <a:t>O Anel de plástico ou metálico  informa em que ano o extintor foi recarregado.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r>
              <a:rPr lang="pt-BR" sz="2400" dirty="0"/>
              <a:t> Todos os extintores que passarem por manutenção de 2º ou 3º níveis deverão obrigatoriamente ter seus anéis trocados, prova de que os mesmos foram abertos.  Portaria 412/2011,</a:t>
            </a:r>
            <a:endParaRPr lang="pt-BR" sz="2400" b="0" i="0" dirty="0">
              <a:solidFill>
                <a:srgbClr val="545454"/>
              </a:solidFill>
              <a:effectLst/>
              <a:latin typeface="Sen"/>
            </a:endParaRPr>
          </a:p>
        </p:txBody>
      </p:sp>
      <p:sp>
        <p:nvSpPr>
          <p:cNvPr id="2" name="Retângulo 1">
            <a:extLst>
              <a:ext uri="{FF2B5EF4-FFF2-40B4-BE49-F238E27FC236}">
                <a16:creationId xmlns:a16="http://schemas.microsoft.com/office/drawing/2014/main" id="{E45ABBE9-6FAE-4071-A9D3-19F64C37DDB7}"/>
              </a:ext>
            </a:extLst>
          </p:cNvPr>
          <p:cNvSpPr/>
          <p:nvPr/>
        </p:nvSpPr>
        <p:spPr>
          <a:xfrm>
            <a:off x="1055211" y="501134"/>
            <a:ext cx="5652253"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Período de Manutenção</a:t>
            </a:r>
          </a:p>
        </p:txBody>
      </p:sp>
    </p:spTree>
    <p:extLst>
      <p:ext uri="{BB962C8B-B14F-4D97-AF65-F5344CB8AC3E}">
        <p14:creationId xmlns:p14="http://schemas.microsoft.com/office/powerpoint/2010/main" val="1611076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Ver a imagem de origem">
            <a:extLst>
              <a:ext uri="{FF2B5EF4-FFF2-40B4-BE49-F238E27FC236}">
                <a16:creationId xmlns:a16="http://schemas.microsoft.com/office/drawing/2014/main" id="{5D2C6C8A-F3A2-4E4F-BE3A-19A1430D473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360" t="5039" r="7423" b="6937"/>
          <a:stretch/>
        </p:blipFill>
        <p:spPr bwMode="auto">
          <a:xfrm>
            <a:off x="6548846" y="1753974"/>
            <a:ext cx="5042788" cy="393473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9A218F32-5FEC-40E1-8284-3FCA464A737C}"/>
              </a:ext>
            </a:extLst>
          </p:cNvPr>
          <p:cNvSpPr txBox="1"/>
          <p:nvPr/>
        </p:nvSpPr>
        <p:spPr>
          <a:xfrm>
            <a:off x="523131" y="1753974"/>
            <a:ext cx="7937289" cy="4339650"/>
          </a:xfrm>
          <a:prstGeom prst="rect">
            <a:avLst/>
          </a:prstGeom>
          <a:noFill/>
        </p:spPr>
        <p:txBody>
          <a:bodyPr wrap="square" rtlCol="0">
            <a:spAutoFit/>
          </a:bodyPr>
          <a:lstStyle/>
          <a:p>
            <a:pPr marL="514350" indent="-514350">
              <a:buFont typeface="+mj-lt"/>
              <a:buAutoNum type="arabicPeriod"/>
            </a:pPr>
            <a:r>
              <a:rPr lang="pt-BR" sz="2800" dirty="0"/>
              <a:t>Identificar o material que está pegando fogo.</a:t>
            </a:r>
          </a:p>
          <a:p>
            <a:pPr marL="514350" indent="-514350">
              <a:buFont typeface="+mj-lt"/>
              <a:buAutoNum type="arabicPeriod"/>
            </a:pPr>
            <a:r>
              <a:rPr lang="pt-BR" sz="2800" dirty="0"/>
              <a:t>Identificar o tipo do extintor.</a:t>
            </a:r>
          </a:p>
          <a:p>
            <a:pPr marL="514350" indent="-514350">
              <a:buFont typeface="+mj-lt"/>
              <a:buAutoNum type="arabicPeriod"/>
            </a:pPr>
            <a:r>
              <a:rPr lang="pt-BR" sz="2800" dirty="0"/>
              <a:t>Identificar para que lado está o vento.</a:t>
            </a:r>
          </a:p>
          <a:p>
            <a:pPr marL="514350" indent="-514350">
              <a:buFont typeface="+mj-lt"/>
              <a:buAutoNum type="arabicPeriod"/>
            </a:pPr>
            <a:r>
              <a:rPr lang="pt-BR" sz="2800" dirty="0"/>
              <a:t>Caminhar com o extintor até o incêndio(principio).</a:t>
            </a:r>
          </a:p>
          <a:p>
            <a:pPr marL="514350" indent="-514350">
              <a:buFont typeface="+mj-lt"/>
              <a:buAutoNum type="arabicPeriod"/>
            </a:pPr>
            <a:r>
              <a:rPr lang="pt-BR" sz="2800" dirty="0"/>
              <a:t>Girar o pino para quebrar o lacre.</a:t>
            </a:r>
          </a:p>
          <a:p>
            <a:pPr marL="514350" indent="-514350">
              <a:buFont typeface="+mj-lt"/>
              <a:buAutoNum type="arabicPeriod"/>
            </a:pPr>
            <a:r>
              <a:rPr lang="pt-BR" sz="2800" dirty="0"/>
              <a:t>Pegar na mangueira pela ponta.</a:t>
            </a:r>
          </a:p>
          <a:p>
            <a:pPr marL="514350" indent="-514350">
              <a:buFont typeface="+mj-lt"/>
              <a:buAutoNum type="arabicPeriod"/>
            </a:pPr>
            <a:r>
              <a:rPr lang="pt-BR" sz="2800" dirty="0"/>
              <a:t>Acionar o gatilho, direcionando para o principio do incêndio( base do fogo)</a:t>
            </a:r>
          </a:p>
          <a:p>
            <a:pPr marL="285750" indent="-285750">
              <a:buFont typeface="Wingdings" panose="05000000000000000000" pitchFamily="2" charset="2"/>
              <a:buChar char="Ø"/>
            </a:pPr>
            <a:endParaRPr lang="pt-BR" dirty="0"/>
          </a:p>
        </p:txBody>
      </p:sp>
      <p:sp>
        <p:nvSpPr>
          <p:cNvPr id="3" name="Retângulo 2"/>
          <p:cNvSpPr/>
          <p:nvPr/>
        </p:nvSpPr>
        <p:spPr>
          <a:xfrm>
            <a:off x="523131" y="211574"/>
            <a:ext cx="8385757" cy="769441"/>
          </a:xfrm>
          <a:prstGeom prst="rect">
            <a:avLst/>
          </a:prstGeom>
        </p:spPr>
        <p:txBody>
          <a:bodyPr wrap="none">
            <a:spAutoFit/>
          </a:bodyPr>
          <a:lstStyle/>
          <a:p>
            <a:r>
              <a:rPr lang="pt-BR" sz="4400" dirty="0">
                <a:solidFill>
                  <a:srgbClr val="03028D"/>
                </a:solidFill>
                <a:latin typeface="+mj-lt"/>
              </a:rPr>
              <a:t>Passo a passo para o uso do extintor</a:t>
            </a:r>
          </a:p>
        </p:txBody>
      </p:sp>
    </p:spTree>
    <p:extLst>
      <p:ext uri="{BB962C8B-B14F-4D97-AF65-F5344CB8AC3E}">
        <p14:creationId xmlns:p14="http://schemas.microsoft.com/office/powerpoint/2010/main" val="550941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sp>
        <p:nvSpPr>
          <p:cNvPr id="5" name="CaixaDeTexto 4">
            <a:extLst>
              <a:ext uri="{FF2B5EF4-FFF2-40B4-BE49-F238E27FC236}">
                <a16:creationId xmlns:a16="http://schemas.microsoft.com/office/drawing/2014/main" id="{9A49F671-BFB3-49BD-9416-756F214C296D}"/>
              </a:ext>
            </a:extLst>
          </p:cNvPr>
          <p:cNvSpPr txBox="1"/>
          <p:nvPr/>
        </p:nvSpPr>
        <p:spPr>
          <a:xfrm>
            <a:off x="703004" y="1604681"/>
            <a:ext cx="10986973" cy="4524315"/>
          </a:xfrm>
          <a:prstGeom prst="rect">
            <a:avLst/>
          </a:prstGeom>
          <a:noFill/>
        </p:spPr>
        <p:txBody>
          <a:bodyPr wrap="square" rtlCol="0">
            <a:spAutoFit/>
          </a:bodyPr>
          <a:lstStyle/>
          <a:p>
            <a:pPr algn="just"/>
            <a:r>
              <a:rPr lang="pt-BR" sz="2400" dirty="0">
                <a:solidFill>
                  <a:srgbClr val="03028D"/>
                </a:solidFill>
              </a:rPr>
              <a:t>Classe A:</a:t>
            </a:r>
          </a:p>
          <a:p>
            <a:pPr algn="just"/>
            <a:r>
              <a:rPr lang="pt-BR" sz="2400" dirty="0">
                <a:solidFill>
                  <a:srgbClr val="03028D"/>
                </a:solidFill>
              </a:rPr>
              <a:t> </a:t>
            </a:r>
          </a:p>
          <a:p>
            <a:pPr marL="342900" indent="-342900" algn="just">
              <a:buFont typeface="Arial" panose="020B0604020202020204" pitchFamily="34" charset="0"/>
              <a:buChar char="•"/>
            </a:pPr>
            <a:r>
              <a:rPr lang="pt-BR" sz="2400" dirty="0"/>
              <a:t>Incêndios em materiais sólidos, fibrosos e de fácil combustão, exemplo: papel, madeira, tecido e borracha. </a:t>
            </a:r>
          </a:p>
          <a:p>
            <a:pPr marL="342900" indent="-342900" algn="just">
              <a:buFont typeface="Arial" panose="020B0604020202020204" pitchFamily="34" charset="0"/>
              <a:buChar char="•"/>
            </a:pPr>
            <a:r>
              <a:rPr lang="pt-BR" sz="2400" dirty="0"/>
              <a:t>Costumam gerar resíduos como brasas ou cinzas.</a:t>
            </a:r>
          </a:p>
          <a:p>
            <a:pPr algn="just"/>
            <a:endParaRPr lang="pt-BR" sz="2400" dirty="0"/>
          </a:p>
          <a:p>
            <a:pPr algn="just"/>
            <a:endParaRPr lang="pt-BR" sz="2400" dirty="0"/>
          </a:p>
          <a:p>
            <a:pPr algn="just"/>
            <a:r>
              <a:rPr lang="pt-BR" sz="2400" dirty="0">
                <a:solidFill>
                  <a:srgbClr val="03028D"/>
                </a:solidFill>
              </a:rPr>
              <a:t>Classe B:</a:t>
            </a:r>
          </a:p>
          <a:p>
            <a:pPr algn="just"/>
            <a:endParaRPr lang="pt-BR" sz="2400" dirty="0">
              <a:solidFill>
                <a:srgbClr val="03028D"/>
              </a:solidFill>
            </a:endParaRPr>
          </a:p>
          <a:p>
            <a:pPr marL="342900" indent="-342900" algn="just">
              <a:buFont typeface="Arial" panose="020B0604020202020204" pitchFamily="34" charset="0"/>
              <a:buChar char="•"/>
            </a:pPr>
            <a:r>
              <a:rPr lang="pt-BR" sz="2400" dirty="0"/>
              <a:t>Incêndios em gases e líquidos inflamáveis, exemplo: gases combustíveis, graxas, gasolina, álcool, tintas, querosene, etc.</a:t>
            </a:r>
          </a:p>
          <a:p>
            <a:pPr marL="342900" indent="-342900" algn="just">
              <a:buFont typeface="Arial" panose="020B0604020202020204" pitchFamily="34" charset="0"/>
              <a:buChar char="•"/>
            </a:pPr>
            <a:r>
              <a:rPr lang="pt-BR" sz="2400" dirty="0"/>
              <a:t>Queimam apenas na superfície e não deixam resíduos.</a:t>
            </a:r>
          </a:p>
        </p:txBody>
      </p:sp>
    </p:spTree>
    <p:extLst>
      <p:ext uri="{BB962C8B-B14F-4D97-AF65-F5344CB8AC3E}">
        <p14:creationId xmlns:p14="http://schemas.microsoft.com/office/powerpoint/2010/main" val="2171769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sp>
        <p:nvSpPr>
          <p:cNvPr id="5" name="CaixaDeTexto 4">
            <a:extLst>
              <a:ext uri="{FF2B5EF4-FFF2-40B4-BE49-F238E27FC236}">
                <a16:creationId xmlns:a16="http://schemas.microsoft.com/office/drawing/2014/main" id="{9A49F671-BFB3-49BD-9416-756F214C296D}"/>
              </a:ext>
            </a:extLst>
          </p:cNvPr>
          <p:cNvSpPr txBox="1"/>
          <p:nvPr/>
        </p:nvSpPr>
        <p:spPr>
          <a:xfrm>
            <a:off x="703003" y="2274838"/>
            <a:ext cx="10986973" cy="3046988"/>
          </a:xfrm>
          <a:prstGeom prst="rect">
            <a:avLst/>
          </a:prstGeom>
          <a:noFill/>
        </p:spPr>
        <p:txBody>
          <a:bodyPr wrap="square" rtlCol="0">
            <a:spAutoFit/>
          </a:bodyPr>
          <a:lstStyle/>
          <a:p>
            <a:pPr algn="just"/>
            <a:r>
              <a:rPr lang="pt-BR" sz="2400" dirty="0">
                <a:solidFill>
                  <a:srgbClr val="03028D"/>
                </a:solidFill>
              </a:rPr>
              <a:t>Classe C:</a:t>
            </a:r>
          </a:p>
          <a:p>
            <a:pPr algn="just"/>
            <a:endParaRPr lang="pt-BR" sz="2400" dirty="0">
              <a:solidFill>
                <a:srgbClr val="03028D"/>
              </a:solidFill>
            </a:endParaRPr>
          </a:p>
          <a:p>
            <a:pPr marL="342900" indent="-342900" algn="just">
              <a:buFont typeface="Arial" panose="020B0604020202020204" pitchFamily="34" charset="0"/>
              <a:buChar char="•"/>
            </a:pPr>
            <a:r>
              <a:rPr lang="pt-BR" sz="2400" dirty="0"/>
              <a:t>Incêndios causados por equipamentos elétricos energizados, exemplo: quadros de força, transformadores e qualquer outro equipamento de uso em aplicações de energia elétrica.</a:t>
            </a:r>
          </a:p>
          <a:p>
            <a:pPr marL="342900" indent="-342900" algn="just">
              <a:buFont typeface="Arial" panose="020B0604020202020204" pitchFamily="34" charset="0"/>
              <a:buChar char="•"/>
            </a:pPr>
            <a:r>
              <a:rPr lang="pt-BR" sz="2400" dirty="0"/>
              <a:t>Devido à eletricidade, é um incêndio de alto risco.</a:t>
            </a:r>
          </a:p>
          <a:p>
            <a:pPr marL="342900" indent="-342900" algn="just">
              <a:buFont typeface="Arial" panose="020B0604020202020204" pitchFamily="34" charset="0"/>
              <a:buChar char="•"/>
            </a:pPr>
            <a:r>
              <a:rPr lang="pt-BR" sz="2400" dirty="0"/>
              <a:t>Para a sua extinção só pode ser realizada por agente extintor não condutor de eletricidade, nunca com extintores de água ou espuma.</a:t>
            </a:r>
          </a:p>
        </p:txBody>
      </p:sp>
    </p:spTree>
    <p:extLst>
      <p:ext uri="{BB962C8B-B14F-4D97-AF65-F5344CB8AC3E}">
        <p14:creationId xmlns:p14="http://schemas.microsoft.com/office/powerpoint/2010/main" val="3415500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sp>
        <p:nvSpPr>
          <p:cNvPr id="5" name="CaixaDeTexto 4">
            <a:extLst>
              <a:ext uri="{FF2B5EF4-FFF2-40B4-BE49-F238E27FC236}">
                <a16:creationId xmlns:a16="http://schemas.microsoft.com/office/drawing/2014/main" id="{9A49F671-BFB3-49BD-9416-756F214C296D}"/>
              </a:ext>
            </a:extLst>
          </p:cNvPr>
          <p:cNvSpPr txBox="1"/>
          <p:nvPr/>
        </p:nvSpPr>
        <p:spPr>
          <a:xfrm>
            <a:off x="747827" y="2205317"/>
            <a:ext cx="10986973" cy="3416320"/>
          </a:xfrm>
          <a:prstGeom prst="rect">
            <a:avLst/>
          </a:prstGeom>
          <a:noFill/>
        </p:spPr>
        <p:txBody>
          <a:bodyPr wrap="square" rtlCol="0">
            <a:spAutoFit/>
          </a:bodyPr>
          <a:lstStyle/>
          <a:p>
            <a:pPr algn="just"/>
            <a:r>
              <a:rPr lang="pt-BR" sz="2400" dirty="0">
                <a:solidFill>
                  <a:srgbClr val="03028D"/>
                </a:solidFill>
              </a:rPr>
              <a:t>Classe D:</a:t>
            </a:r>
          </a:p>
          <a:p>
            <a:pPr algn="just"/>
            <a:endParaRPr lang="pt-BR" sz="2400" dirty="0">
              <a:solidFill>
                <a:srgbClr val="03028D"/>
              </a:solidFill>
            </a:endParaRPr>
          </a:p>
          <a:p>
            <a:pPr marL="342900" indent="-342900" algn="just">
              <a:buFont typeface="Arial" panose="020B0604020202020204" pitchFamily="34" charset="0"/>
              <a:buChar char="•"/>
            </a:pPr>
            <a:r>
              <a:rPr lang="pt-BR" sz="2400" dirty="0"/>
              <a:t>Incêndios causados por metais pirofóricos – ou seja, metais que têm a capacidade de entrar em combustão com substâncias comuns, como o oxigênio.</a:t>
            </a:r>
          </a:p>
          <a:p>
            <a:pPr marL="342900" indent="-342900" algn="just">
              <a:buFont typeface="Arial" panose="020B0604020202020204" pitchFamily="34" charset="0"/>
              <a:buChar char="•"/>
            </a:pPr>
            <a:r>
              <a:rPr lang="pt-BR" sz="2400" dirty="0"/>
              <a:t>Exemplos: magnésio, selênio, antimônio, lítio, potássio, alumínio fragmentado, zinco, titânio, sódio, urânio e zircônio.</a:t>
            </a:r>
          </a:p>
          <a:p>
            <a:pPr marL="342900" indent="-342900" algn="just">
              <a:buFont typeface="Arial" panose="020B0604020202020204" pitchFamily="34" charset="0"/>
              <a:buChar char="•"/>
            </a:pPr>
            <a:r>
              <a:rPr lang="pt-BR" sz="2400" dirty="0"/>
              <a:t>O incêndio se propaga por meio de uma reação em cadeira durante a combustão.</a:t>
            </a:r>
          </a:p>
          <a:p>
            <a:pPr marL="342900" indent="-342900" algn="just">
              <a:buFont typeface="Arial" panose="020B0604020202020204" pitchFamily="34" charset="0"/>
              <a:buChar char="•"/>
            </a:pPr>
            <a:r>
              <a:rPr lang="pt-BR" sz="2400" dirty="0"/>
              <a:t>São os incêndios mais letais e destruidores de todos.</a:t>
            </a:r>
          </a:p>
          <a:p>
            <a:pPr marL="342900" indent="-342900" algn="just">
              <a:buFont typeface="Arial" panose="020B0604020202020204" pitchFamily="34" charset="0"/>
              <a:buChar char="•"/>
            </a:pPr>
            <a:r>
              <a:rPr lang="pt-BR" sz="2400" dirty="0"/>
              <a:t>O agente extintor é a Base de cloreto de sódio.</a:t>
            </a:r>
          </a:p>
        </p:txBody>
      </p:sp>
    </p:spTree>
    <p:extLst>
      <p:ext uri="{BB962C8B-B14F-4D97-AF65-F5344CB8AC3E}">
        <p14:creationId xmlns:p14="http://schemas.microsoft.com/office/powerpoint/2010/main" val="3731370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sp>
        <p:nvSpPr>
          <p:cNvPr id="5" name="CaixaDeTexto 4">
            <a:extLst>
              <a:ext uri="{FF2B5EF4-FFF2-40B4-BE49-F238E27FC236}">
                <a16:creationId xmlns:a16="http://schemas.microsoft.com/office/drawing/2014/main" id="{9A49F671-BFB3-49BD-9416-756F214C296D}"/>
              </a:ext>
            </a:extLst>
          </p:cNvPr>
          <p:cNvSpPr txBox="1"/>
          <p:nvPr/>
        </p:nvSpPr>
        <p:spPr>
          <a:xfrm>
            <a:off x="829308" y="2459504"/>
            <a:ext cx="10986973" cy="1938992"/>
          </a:xfrm>
          <a:prstGeom prst="rect">
            <a:avLst/>
          </a:prstGeom>
          <a:noFill/>
        </p:spPr>
        <p:txBody>
          <a:bodyPr wrap="square" rtlCol="0">
            <a:spAutoFit/>
          </a:bodyPr>
          <a:lstStyle/>
          <a:p>
            <a:pPr algn="just"/>
            <a:r>
              <a:rPr lang="pt-BR" sz="2400" dirty="0">
                <a:solidFill>
                  <a:srgbClr val="03028D"/>
                </a:solidFill>
              </a:rPr>
              <a:t>Classe E:</a:t>
            </a:r>
          </a:p>
          <a:p>
            <a:pPr algn="just"/>
            <a:endParaRPr lang="pt-BR" sz="2400" dirty="0">
              <a:solidFill>
                <a:srgbClr val="03028D"/>
              </a:solidFill>
            </a:endParaRPr>
          </a:p>
          <a:p>
            <a:pPr marL="342900" indent="-342900" algn="just">
              <a:buFont typeface="Arial" panose="020B0604020202020204" pitchFamily="34" charset="0"/>
              <a:buChar char="•"/>
            </a:pPr>
            <a:r>
              <a:rPr lang="pt-BR" sz="2400" dirty="0"/>
              <a:t>Fogo em materiais radioativos, exemplo: setores de Raios-X, radioterapia e quimioterapia.</a:t>
            </a:r>
          </a:p>
          <a:p>
            <a:pPr algn="just"/>
            <a:endParaRPr lang="pt-BR" sz="2400" dirty="0"/>
          </a:p>
        </p:txBody>
      </p:sp>
    </p:spTree>
    <p:extLst>
      <p:ext uri="{BB962C8B-B14F-4D97-AF65-F5344CB8AC3E}">
        <p14:creationId xmlns:p14="http://schemas.microsoft.com/office/powerpoint/2010/main" val="3269126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pic>
        <p:nvPicPr>
          <p:cNvPr id="6" name="Imagem 5">
            <a:extLst>
              <a:ext uri="{FF2B5EF4-FFF2-40B4-BE49-F238E27FC236}">
                <a16:creationId xmlns:a16="http://schemas.microsoft.com/office/drawing/2014/main" id="{91BE58BA-60D8-4861-BAD0-A25606447F4A}"/>
              </a:ext>
            </a:extLst>
          </p:cNvPr>
          <p:cNvPicPr>
            <a:picLocks noChangeAspect="1"/>
          </p:cNvPicPr>
          <p:nvPr/>
        </p:nvPicPr>
        <p:blipFill>
          <a:blip r:embed="rId2"/>
          <a:stretch>
            <a:fillRect/>
          </a:stretch>
        </p:blipFill>
        <p:spPr>
          <a:xfrm>
            <a:off x="8410671" y="1493902"/>
            <a:ext cx="2925778" cy="4461361"/>
          </a:xfrm>
          <a:prstGeom prst="rect">
            <a:avLst/>
          </a:prstGeom>
        </p:spPr>
      </p:pic>
      <p:sp>
        <p:nvSpPr>
          <p:cNvPr id="2" name="CaixaDeTexto 1">
            <a:extLst>
              <a:ext uri="{FF2B5EF4-FFF2-40B4-BE49-F238E27FC236}">
                <a16:creationId xmlns:a16="http://schemas.microsoft.com/office/drawing/2014/main" id="{1EE16249-F9F9-4B22-8C7C-3AF3F20D6E95}"/>
              </a:ext>
            </a:extLst>
          </p:cNvPr>
          <p:cNvSpPr txBox="1"/>
          <p:nvPr/>
        </p:nvSpPr>
        <p:spPr>
          <a:xfrm>
            <a:off x="570892" y="1800279"/>
            <a:ext cx="7595334" cy="4154984"/>
          </a:xfrm>
          <a:prstGeom prst="rect">
            <a:avLst/>
          </a:prstGeom>
          <a:noFill/>
        </p:spPr>
        <p:txBody>
          <a:bodyPr wrap="square" rtlCol="0">
            <a:spAutoFit/>
          </a:bodyPr>
          <a:lstStyle>
            <a:defPPr>
              <a:defRPr lang="pt-BR"/>
            </a:defPPr>
            <a:lvl1pPr algn="just">
              <a:defRPr sz="2400">
                <a:solidFill>
                  <a:srgbClr val="03028D"/>
                </a:solidFill>
              </a:defRPr>
            </a:lvl1pPr>
          </a:lstStyle>
          <a:p>
            <a:endParaRPr lang="pt-BR" dirty="0"/>
          </a:p>
          <a:p>
            <a:r>
              <a:rPr lang="pt-BR" dirty="0"/>
              <a:t>Classe K: </a:t>
            </a:r>
            <a:endParaRPr lang="pt-BR" dirty="0">
              <a:solidFill>
                <a:schemeClr val="tx1"/>
              </a:solidFill>
            </a:endParaRPr>
          </a:p>
          <a:p>
            <a:endParaRPr lang="pt-BR" dirty="0">
              <a:solidFill>
                <a:schemeClr val="tx1"/>
              </a:solidFill>
            </a:endParaRPr>
          </a:p>
          <a:p>
            <a:pPr marL="342900" indent="-342900">
              <a:buFont typeface="Arial" panose="020B0604020202020204" pitchFamily="34" charset="0"/>
              <a:buChar char="•"/>
            </a:pPr>
            <a:r>
              <a:rPr lang="pt-BR" dirty="0">
                <a:solidFill>
                  <a:schemeClr val="tx1"/>
                </a:solidFill>
              </a:rPr>
              <a:t>Incêndios causados por óleos, banhas, gorduras vegetais e animais. </a:t>
            </a:r>
          </a:p>
          <a:p>
            <a:pPr marL="342900" indent="-342900">
              <a:buFont typeface="Arial" panose="020B0604020202020204" pitchFamily="34" charset="0"/>
              <a:buChar char="•"/>
            </a:pPr>
            <a:r>
              <a:rPr lang="pt-BR" dirty="0">
                <a:solidFill>
                  <a:schemeClr val="tx1"/>
                </a:solidFill>
              </a:rPr>
              <a:t>O agente extintor é o: acetato de potássio.</a:t>
            </a:r>
          </a:p>
          <a:p>
            <a:pPr marL="342900" indent="-342900">
              <a:buFont typeface="Arial" panose="020B0604020202020204" pitchFamily="34" charset="0"/>
              <a:buChar char="•"/>
            </a:pPr>
            <a:r>
              <a:rPr lang="pt-BR" dirty="0">
                <a:solidFill>
                  <a:schemeClr val="tx1"/>
                </a:solidFill>
              </a:rPr>
              <a:t>É proibido usar extintores a base de água, pois reage perigosamente com a agua gerando explosões.</a:t>
            </a:r>
          </a:p>
          <a:p>
            <a:pPr marL="342900" indent="-342900">
              <a:buFont typeface="Arial" panose="020B0604020202020204" pitchFamily="34" charset="0"/>
              <a:buChar char="•"/>
            </a:pPr>
            <a:r>
              <a:rPr lang="pt-BR" dirty="0">
                <a:solidFill>
                  <a:schemeClr val="tx1"/>
                </a:solidFill>
              </a:rPr>
              <a:t>Método de Extinção  mais indicado é o abafamento.</a:t>
            </a:r>
          </a:p>
          <a:p>
            <a:r>
              <a:rPr lang="pt-BR" dirty="0">
                <a:solidFill>
                  <a:schemeClr val="tx1"/>
                </a:solidFill>
              </a:rPr>
              <a:t>   </a:t>
            </a:r>
          </a:p>
          <a:p>
            <a:endParaRPr lang="pt-BR" dirty="0"/>
          </a:p>
        </p:txBody>
      </p:sp>
    </p:spTree>
    <p:extLst>
      <p:ext uri="{BB962C8B-B14F-4D97-AF65-F5344CB8AC3E}">
        <p14:creationId xmlns:p14="http://schemas.microsoft.com/office/powerpoint/2010/main" val="1419362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ipos de extintores de incêndio - Escola Engenharia"/>
          <p:cNvPicPr>
            <a:picLocks noChangeAspect="1" noChangeArrowheads="1"/>
          </p:cNvPicPr>
          <p:nvPr/>
        </p:nvPicPr>
        <p:blipFill rotWithShape="1">
          <a:blip r:embed="rId2">
            <a:extLst>
              <a:ext uri="{28A0092B-C50C-407E-A947-70E740481C1C}">
                <a14:useLocalDpi xmlns:a14="http://schemas.microsoft.com/office/drawing/2010/main" val="0"/>
              </a:ext>
            </a:extLst>
          </a:blip>
          <a:srcRect t="3784" b="2858"/>
          <a:stretch/>
        </p:blipFill>
        <p:spPr bwMode="auto">
          <a:xfrm>
            <a:off x="1495790" y="19582"/>
            <a:ext cx="9766570" cy="683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568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B15B1-DEFD-4F60-A8C1-1F5854B7130C}"/>
              </a:ext>
            </a:extLst>
          </p:cNvPr>
          <p:cNvSpPr>
            <a:spLocks noGrp="1"/>
          </p:cNvSpPr>
          <p:nvPr>
            <p:ph type="title"/>
          </p:nvPr>
        </p:nvSpPr>
        <p:spPr/>
        <p:txBody>
          <a:bodyPr>
            <a:normAutofit/>
          </a:bodyPr>
          <a:lstStyle/>
          <a:p>
            <a:r>
              <a:rPr lang="pt-BR" dirty="0">
                <a:solidFill>
                  <a:srgbClr val="03028D"/>
                </a:solidFill>
              </a:rPr>
              <a:t>Dinâmica</a:t>
            </a:r>
            <a:br>
              <a:rPr lang="pt-BR" dirty="0">
                <a:solidFill>
                  <a:srgbClr val="03028D"/>
                </a:solidFill>
              </a:rPr>
            </a:br>
            <a:endParaRPr lang="pt-BR" dirty="0">
              <a:solidFill>
                <a:srgbClr val="03028D"/>
              </a:solidFill>
            </a:endParaRPr>
          </a:p>
        </p:txBody>
      </p:sp>
      <p:sp>
        <p:nvSpPr>
          <p:cNvPr id="3" name="Espaço Reservado para Conteúdo 2">
            <a:extLst>
              <a:ext uri="{FF2B5EF4-FFF2-40B4-BE49-F238E27FC236}">
                <a16:creationId xmlns:a16="http://schemas.microsoft.com/office/drawing/2014/main" id="{B98D245F-6500-4FAB-869F-F4FA520363E4}"/>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023969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523131" y="211574"/>
            <a:ext cx="4285981" cy="769441"/>
          </a:xfrm>
          <a:prstGeom prst="rect">
            <a:avLst/>
          </a:prstGeom>
        </p:spPr>
        <p:txBody>
          <a:bodyPr wrap="none">
            <a:spAutoFit/>
          </a:bodyPr>
          <a:lstStyle/>
          <a:p>
            <a:r>
              <a:rPr lang="pt-BR" sz="4400" dirty="0">
                <a:solidFill>
                  <a:srgbClr val="03028D"/>
                </a:solidFill>
                <a:latin typeface="+mj-lt"/>
              </a:rPr>
              <a:t>Água Pressurizada</a:t>
            </a:r>
          </a:p>
        </p:txBody>
      </p:sp>
      <p:pic>
        <p:nvPicPr>
          <p:cNvPr id="3"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0" r="25077"/>
          <a:stretch/>
        </p:blipFill>
        <p:spPr bwMode="auto">
          <a:xfrm>
            <a:off x="6400800" y="211574"/>
            <a:ext cx="4450080" cy="6634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523131" y="2426280"/>
            <a:ext cx="7193226" cy="3539430"/>
          </a:xfrm>
          <a:prstGeom prst="rect">
            <a:avLst/>
          </a:prstGeom>
        </p:spPr>
        <p:txBody>
          <a:bodyPr wrap="square">
            <a:spAutoFit/>
          </a:bodyPr>
          <a:lstStyle/>
          <a:p>
            <a:pPr marL="342900" indent="-342900" algn="just">
              <a:buFont typeface="Arial" panose="020B0604020202020204" pitchFamily="34" charset="0"/>
              <a:buChar char="•"/>
              <a:defRPr/>
            </a:pPr>
            <a:r>
              <a:rPr lang="pt-BR" sz="3200" dirty="0">
                <a:solidFill>
                  <a:prstClr val="black"/>
                </a:solidFill>
              </a:rPr>
              <a:t>Classe A: materiais sólidos - Tecidos, madeira, papel, algodão</a:t>
            </a:r>
            <a:r>
              <a:rPr lang="pt-BR" sz="3200" dirty="0">
                <a:solidFill>
                  <a:srgbClr val="161619"/>
                </a:solidFill>
              </a:rPr>
              <a:t>.</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Água pressurizada.</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Faz a extinção por resfriamento.</a:t>
            </a:r>
          </a:p>
        </p:txBody>
      </p:sp>
      <p:sp>
        <p:nvSpPr>
          <p:cNvPr id="6" name="Retângulo 5"/>
          <p:cNvSpPr/>
          <p:nvPr/>
        </p:nvSpPr>
        <p:spPr>
          <a:xfrm>
            <a:off x="683469" y="1673862"/>
            <a:ext cx="4411400" cy="584775"/>
          </a:xfrm>
          <a:prstGeom prst="rect">
            <a:avLst/>
          </a:prstGeom>
        </p:spPr>
        <p:txBody>
          <a:bodyPr wrap="none">
            <a:spAutoFit/>
          </a:bodyPr>
          <a:lstStyle/>
          <a:p>
            <a:r>
              <a:rPr lang="pt-BR" sz="3200" dirty="0"/>
              <a:t>Utilizado para </a:t>
            </a:r>
            <a:r>
              <a:rPr lang="pt-BR" sz="3200" b="1" dirty="0">
                <a:solidFill>
                  <a:srgbClr val="03028D"/>
                </a:solidFill>
              </a:rPr>
              <a:t>“Classe A” </a:t>
            </a:r>
            <a:endParaRPr lang="pt-BR" sz="3200" b="1" dirty="0"/>
          </a:p>
        </p:txBody>
      </p:sp>
      <p:sp>
        <p:nvSpPr>
          <p:cNvPr id="7" name="CaixaDeTexto 6"/>
          <p:cNvSpPr txBox="1"/>
          <p:nvPr/>
        </p:nvSpPr>
        <p:spPr>
          <a:xfrm>
            <a:off x="7716357" y="6384140"/>
            <a:ext cx="2458173" cy="461665"/>
          </a:xfrm>
          <a:prstGeom prst="rect">
            <a:avLst/>
          </a:prstGeom>
          <a:noFill/>
        </p:spPr>
        <p:txBody>
          <a:bodyPr wrap="none" rtlCol="0">
            <a:spAutoFit/>
          </a:bodyPr>
          <a:lstStyle/>
          <a:p>
            <a:r>
              <a:rPr lang="pt-BR" sz="2400" dirty="0"/>
              <a:t>Água pressurizada</a:t>
            </a:r>
          </a:p>
        </p:txBody>
      </p:sp>
    </p:spTree>
    <p:extLst>
      <p:ext uri="{BB962C8B-B14F-4D97-AF65-F5344CB8AC3E}">
        <p14:creationId xmlns:p14="http://schemas.microsoft.com/office/powerpoint/2010/main" val="1673923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17290" r="25077"/>
          <a:stretch/>
        </p:blipFill>
        <p:spPr bwMode="auto">
          <a:xfrm>
            <a:off x="2672793" y="981015"/>
            <a:ext cx="4148709" cy="5590663"/>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755802" y="2851571"/>
            <a:ext cx="6901632" cy="1815882"/>
          </a:xfrm>
          <a:prstGeom prst="rect">
            <a:avLst/>
          </a:prstGeom>
        </p:spPr>
        <p:txBody>
          <a:bodyPr wrap="square">
            <a:spAutoFit/>
          </a:bodyPr>
          <a:lstStyle/>
          <a:p>
            <a:pPr marL="342900" lvl="0" indent="-342900" algn="just">
              <a:buFont typeface="Arial" panose="020B0604020202020204" pitchFamily="34" charset="0"/>
              <a:buChar char="•"/>
              <a:defRPr/>
            </a:pPr>
            <a:endParaRPr lang="pt-BR" sz="2800" dirty="0">
              <a:solidFill>
                <a:srgbClr val="161619"/>
              </a:solidFill>
            </a:endParaRPr>
          </a:p>
          <a:p>
            <a:pPr marL="457200" lvl="0" indent="-457200" algn="just">
              <a:buFont typeface="Arial" panose="020B0604020202020204" pitchFamily="34" charset="0"/>
              <a:buChar char="•"/>
              <a:defRPr/>
            </a:pPr>
            <a:r>
              <a:rPr lang="pt-BR" sz="2800" dirty="0">
                <a:solidFill>
                  <a:srgbClr val="161619"/>
                </a:solidFill>
              </a:rPr>
              <a:t>Líquidos e gases inflamáveis.</a:t>
            </a:r>
          </a:p>
          <a:p>
            <a:pPr marL="342900" lvl="0" indent="-342900" algn="just">
              <a:buFont typeface="Arial" panose="020B0604020202020204" pitchFamily="34" charset="0"/>
              <a:buChar char="•"/>
              <a:defRPr/>
            </a:pPr>
            <a:endParaRPr lang="pt-BR" sz="2800" dirty="0">
              <a:solidFill>
                <a:srgbClr val="161619"/>
              </a:solidFill>
            </a:endParaRPr>
          </a:p>
          <a:p>
            <a:pPr marL="457200" lvl="0" indent="-457200" algn="just">
              <a:buFont typeface="Arial" panose="020B0604020202020204" pitchFamily="34" charset="0"/>
              <a:buChar char="•"/>
              <a:defRPr/>
            </a:pPr>
            <a:r>
              <a:rPr lang="pt-BR" sz="2800" dirty="0">
                <a:solidFill>
                  <a:srgbClr val="161619"/>
                </a:solidFill>
              </a:rPr>
              <a:t>Equipamentos elétricos</a:t>
            </a:r>
            <a:r>
              <a:rPr lang="pt-BR" sz="2800" dirty="0">
                <a:solidFill>
                  <a:prstClr val="black"/>
                </a:solidFill>
              </a:rPr>
              <a:t>.</a:t>
            </a: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70808" y="4913985"/>
            <a:ext cx="2554013" cy="646331"/>
          </a:xfrm>
          <a:prstGeom prst="rect">
            <a:avLst/>
          </a:prstGeom>
          <a:noFill/>
        </p:spPr>
        <p:txBody>
          <a:bodyPr wrap="square" rtlCol="0">
            <a:spAutoFit/>
          </a:bodyPr>
          <a:lstStyle/>
          <a:p>
            <a:pPr algn="ctr"/>
            <a:r>
              <a:rPr lang="pt-BR" sz="3600" dirty="0">
                <a:solidFill>
                  <a:srgbClr val="FF0000"/>
                </a:solidFill>
              </a:rPr>
              <a:t>Água</a:t>
            </a:r>
          </a:p>
        </p:txBody>
      </p:sp>
      <p:sp>
        <p:nvSpPr>
          <p:cNvPr id="7" name="Retângulo 6"/>
          <p:cNvSpPr/>
          <p:nvPr/>
        </p:nvSpPr>
        <p:spPr>
          <a:xfrm>
            <a:off x="523131" y="211574"/>
            <a:ext cx="4285981" cy="769441"/>
          </a:xfrm>
          <a:prstGeom prst="rect">
            <a:avLst/>
          </a:prstGeom>
        </p:spPr>
        <p:txBody>
          <a:bodyPr wrap="none">
            <a:spAutoFit/>
          </a:bodyPr>
          <a:lstStyle/>
          <a:p>
            <a:r>
              <a:rPr lang="pt-BR" sz="4400" dirty="0">
                <a:solidFill>
                  <a:srgbClr val="03028D"/>
                </a:solidFill>
                <a:latin typeface="+mj-lt"/>
              </a:rPr>
              <a:t>Água Pressurizada</a:t>
            </a:r>
          </a:p>
        </p:txBody>
      </p:sp>
      <p:sp>
        <p:nvSpPr>
          <p:cNvPr id="8" name="Retângulo 7"/>
          <p:cNvSpPr/>
          <p:nvPr/>
        </p:nvSpPr>
        <p:spPr>
          <a:xfrm>
            <a:off x="755802" y="1686009"/>
            <a:ext cx="2256965" cy="584775"/>
          </a:xfrm>
          <a:prstGeom prst="rect">
            <a:avLst/>
          </a:prstGeom>
        </p:spPr>
        <p:txBody>
          <a:bodyPr wrap="none">
            <a:spAutoFit/>
          </a:bodyPr>
          <a:lstStyle/>
          <a:p>
            <a:r>
              <a:rPr lang="pt-BR" sz="3200" dirty="0">
                <a:solidFill>
                  <a:srgbClr val="03028D"/>
                </a:solidFill>
              </a:rPr>
              <a:t>Não utilizar:</a:t>
            </a:r>
          </a:p>
        </p:txBody>
      </p:sp>
      <p:pic>
        <p:nvPicPr>
          <p:cNvPr id="10"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0" r="25077"/>
          <a:stretch/>
        </p:blipFill>
        <p:spPr bwMode="auto">
          <a:xfrm>
            <a:off x="6400800" y="211574"/>
            <a:ext cx="4450080" cy="663423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7751362" y="6384140"/>
            <a:ext cx="2458173" cy="461665"/>
          </a:xfrm>
          <a:prstGeom prst="rect">
            <a:avLst/>
          </a:prstGeom>
          <a:noFill/>
        </p:spPr>
        <p:txBody>
          <a:bodyPr wrap="none" rtlCol="0">
            <a:spAutoFit/>
          </a:bodyPr>
          <a:lstStyle/>
          <a:p>
            <a:r>
              <a:rPr lang="pt-BR" sz="2400" dirty="0"/>
              <a:t>Água pressurizada</a:t>
            </a:r>
          </a:p>
        </p:txBody>
      </p:sp>
    </p:spTree>
    <p:extLst>
      <p:ext uri="{BB962C8B-B14F-4D97-AF65-F5344CB8AC3E}">
        <p14:creationId xmlns:p14="http://schemas.microsoft.com/office/powerpoint/2010/main" val="115404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7784106" y="1193823"/>
            <a:ext cx="3196507" cy="5152041"/>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23131" y="211574"/>
            <a:ext cx="10176568" cy="769441"/>
          </a:xfrm>
          <a:prstGeom prst="rect">
            <a:avLst/>
          </a:prstGeom>
        </p:spPr>
        <p:txBody>
          <a:bodyPr wrap="none">
            <a:spAutoFit/>
          </a:bodyPr>
          <a:lstStyle/>
          <a:p>
            <a:r>
              <a:rPr lang="pt-BR" sz="4400" dirty="0">
                <a:solidFill>
                  <a:srgbClr val="03028D"/>
                </a:solidFill>
                <a:latin typeface="+mj-lt"/>
              </a:rPr>
              <a:t>Gás Carbônico ou Dióxido de Carbono (CO2)</a:t>
            </a:r>
          </a:p>
        </p:txBody>
      </p:sp>
      <p:sp>
        <p:nvSpPr>
          <p:cNvPr id="5" name="Retângulo 4"/>
          <p:cNvSpPr/>
          <p:nvPr/>
        </p:nvSpPr>
        <p:spPr>
          <a:xfrm>
            <a:off x="523131" y="2998575"/>
            <a:ext cx="7633064" cy="3046988"/>
          </a:xfrm>
          <a:prstGeom prst="rect">
            <a:avLst/>
          </a:prstGeom>
        </p:spPr>
        <p:txBody>
          <a:bodyPr wrap="square">
            <a:spAutoFit/>
          </a:bodyPr>
          <a:lstStyle/>
          <a:p>
            <a:pPr marL="457200" indent="-457200" algn="just">
              <a:buFont typeface="Arial" panose="020B0604020202020204" pitchFamily="34" charset="0"/>
              <a:buChar char="•"/>
              <a:defRPr/>
            </a:pPr>
            <a:r>
              <a:rPr lang="pt-BR" sz="3200" dirty="0"/>
              <a:t>Classe B: líquidos inflamáveis.</a:t>
            </a:r>
          </a:p>
          <a:p>
            <a:pPr marL="457200" indent="-457200" algn="just">
              <a:buFont typeface="Arial" panose="020B0604020202020204" pitchFamily="34" charset="0"/>
              <a:buChar char="•"/>
              <a:defRPr/>
            </a:pPr>
            <a:r>
              <a:rPr lang="pt-BR" sz="3200" dirty="0"/>
              <a:t>Classe C: materiais elétricos energizados.</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Dióxido de carbono.</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Faz a extinção por abafamento.</a:t>
            </a:r>
          </a:p>
        </p:txBody>
      </p:sp>
      <p:sp>
        <p:nvSpPr>
          <p:cNvPr id="6" name="Retângulo 5"/>
          <p:cNvSpPr/>
          <p:nvPr/>
        </p:nvSpPr>
        <p:spPr>
          <a:xfrm>
            <a:off x="728736" y="2200992"/>
            <a:ext cx="5035802" cy="584775"/>
          </a:xfrm>
          <a:prstGeom prst="rect">
            <a:avLst/>
          </a:prstGeom>
        </p:spPr>
        <p:txBody>
          <a:bodyPr wrap="none">
            <a:spAutoFit/>
          </a:bodyPr>
          <a:lstStyle/>
          <a:p>
            <a:r>
              <a:rPr lang="pt-BR" sz="3200" dirty="0"/>
              <a:t>Utilizado para </a:t>
            </a:r>
            <a:r>
              <a:rPr lang="pt-BR" sz="3200" b="1" dirty="0">
                <a:solidFill>
                  <a:srgbClr val="03028D"/>
                </a:solidFill>
              </a:rPr>
              <a:t>“Classe B e C” </a:t>
            </a:r>
            <a:endParaRPr lang="pt-BR" sz="3200" b="1" dirty="0"/>
          </a:p>
        </p:txBody>
      </p:sp>
      <p:sp>
        <p:nvSpPr>
          <p:cNvPr id="7" name="CaixaDeTexto 6"/>
          <p:cNvSpPr txBox="1"/>
          <p:nvPr/>
        </p:nvSpPr>
        <p:spPr>
          <a:xfrm>
            <a:off x="9597513" y="6115031"/>
            <a:ext cx="704552" cy="461665"/>
          </a:xfrm>
          <a:prstGeom prst="rect">
            <a:avLst/>
          </a:prstGeom>
          <a:noFill/>
        </p:spPr>
        <p:txBody>
          <a:bodyPr wrap="none" rtlCol="0">
            <a:spAutoFit/>
          </a:bodyPr>
          <a:lstStyle/>
          <a:p>
            <a:r>
              <a:rPr lang="pt-BR" sz="2400" dirty="0"/>
              <a:t>CO2</a:t>
            </a:r>
          </a:p>
        </p:txBody>
      </p:sp>
    </p:spTree>
    <p:extLst>
      <p:ext uri="{BB962C8B-B14F-4D97-AF65-F5344CB8AC3E}">
        <p14:creationId xmlns:p14="http://schemas.microsoft.com/office/powerpoint/2010/main" val="367728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15559" r="29981"/>
          <a:stretch/>
        </p:blipFill>
        <p:spPr bwMode="auto">
          <a:xfrm>
            <a:off x="2577940" y="831026"/>
            <a:ext cx="3544800" cy="571341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87796" y="1706880"/>
            <a:ext cx="7139782" cy="3693319"/>
          </a:xfrm>
          <a:prstGeom prst="rect">
            <a:avLst/>
          </a:prstGeom>
        </p:spPr>
        <p:txBody>
          <a:bodyPr wrap="square">
            <a:spAutoFit/>
          </a:bodyPr>
          <a:lstStyle/>
          <a:p>
            <a:pPr marL="514350" lvl="0" indent="-514350" algn="just">
              <a:buFont typeface="Arial" panose="020B0604020202020204" pitchFamily="34" charset="0"/>
              <a:buChar char="•"/>
              <a:defRPr/>
            </a:pPr>
            <a:r>
              <a:rPr lang="pt-BR" sz="2600" dirty="0">
                <a:solidFill>
                  <a:prstClr val="black"/>
                </a:solidFill>
              </a:rPr>
              <a:t>Utilizados em incêndios </a:t>
            </a:r>
            <a:r>
              <a:rPr kumimoji="0" lang="pt-BR" sz="2600" b="0" i="0" u="none" strike="noStrike" kern="1200" cap="none" spc="0" normalizeH="0" baseline="0" noProof="0" dirty="0">
                <a:ln>
                  <a:noFill/>
                </a:ln>
                <a:solidFill>
                  <a:prstClr val="black"/>
                </a:solidFill>
                <a:effectLst/>
                <a:uLnTx/>
                <a:uFillTx/>
              </a:rPr>
              <a:t>que ocorrem em equipamentos elétricos energizados (</a:t>
            </a:r>
            <a:r>
              <a:rPr kumimoji="0" lang="pt-BR" sz="2600" b="0" i="0" u="none" strike="noStrike" kern="1200" cap="none" spc="0" normalizeH="0" baseline="0" noProof="0" dirty="0" err="1">
                <a:ln>
                  <a:noFill/>
                </a:ln>
                <a:solidFill>
                  <a:prstClr val="black"/>
                </a:solidFill>
                <a:effectLst/>
                <a:uLnTx/>
                <a:uFillTx/>
              </a:rPr>
              <a:t>ex</a:t>
            </a:r>
            <a:r>
              <a:rPr kumimoji="0" lang="pt-BR" sz="2600" b="0" i="0" u="none" strike="noStrike" kern="1200" cap="none" spc="0" normalizeH="0" baseline="0" noProof="0" dirty="0">
                <a:ln>
                  <a:noFill/>
                </a:ln>
                <a:solidFill>
                  <a:prstClr val="black"/>
                </a:solidFill>
                <a:effectLst/>
                <a:uLnTx/>
                <a:uFillTx/>
              </a:rPr>
              <a:t>: motores, transformadores,</a:t>
            </a:r>
            <a:r>
              <a:rPr kumimoji="0" lang="pt-BR" sz="2600" b="0" i="0" u="none" strike="noStrike" kern="1200" cap="none" spc="0" normalizeH="0" noProof="0" dirty="0">
                <a:ln>
                  <a:noFill/>
                </a:ln>
                <a:solidFill>
                  <a:prstClr val="black"/>
                </a:solidFill>
                <a:effectLst/>
                <a:uLnTx/>
                <a:uFillTx/>
              </a:rPr>
              <a:t> eletrodomésticos, </a:t>
            </a:r>
            <a:r>
              <a:rPr kumimoji="0" lang="pt-BR" sz="2600" b="0" i="0" u="none" strike="noStrike" kern="1200" cap="none" spc="0" normalizeH="0" noProof="0" dirty="0" err="1">
                <a:ln>
                  <a:noFill/>
                </a:ln>
                <a:solidFill>
                  <a:prstClr val="black"/>
                </a:solidFill>
                <a:effectLst/>
                <a:uLnTx/>
                <a:uFillTx/>
              </a:rPr>
              <a:t>etc</a:t>
            </a:r>
            <a:r>
              <a:rPr kumimoji="0" lang="pt-BR" sz="2600" b="0" i="0" u="none" strike="noStrike" kern="1200" cap="none" spc="0" normalizeH="0" noProof="0" dirty="0">
                <a:ln>
                  <a:noFill/>
                </a:ln>
                <a:solidFill>
                  <a:prstClr val="black"/>
                </a:solidFill>
                <a:effectLst/>
                <a:uLnTx/>
                <a:uFillTx/>
              </a:rPr>
              <a:t>)</a:t>
            </a:r>
            <a:r>
              <a:rPr kumimoji="0" lang="pt-BR" sz="2600" b="0" i="0" u="none" strike="noStrike" kern="1200" cap="none" spc="0" normalizeH="0" baseline="0" noProof="0" dirty="0">
                <a:ln>
                  <a:noFill/>
                </a:ln>
                <a:solidFill>
                  <a:prstClr val="black"/>
                </a:solidFill>
                <a:effectLst/>
                <a:uLnTx/>
                <a:uFillTx/>
              </a:rPr>
              <a:t>.</a:t>
            </a:r>
          </a:p>
          <a:p>
            <a:pPr marL="457200" lvl="0" indent="-457200" algn="just">
              <a:buFont typeface="Arial" panose="020B0604020202020204" pitchFamily="34" charset="0"/>
              <a:buChar char="•"/>
              <a:defRPr/>
            </a:pPr>
            <a:r>
              <a:rPr kumimoji="0" lang="pt-BR" sz="2600" b="0" i="0" u="none" strike="noStrike" kern="1200" cap="none" spc="0" normalizeH="0" baseline="0" noProof="0" dirty="0">
                <a:ln>
                  <a:noFill/>
                </a:ln>
                <a:solidFill>
                  <a:prstClr val="black"/>
                </a:solidFill>
                <a:effectLst/>
                <a:uLnTx/>
                <a:uFillTx/>
              </a:rPr>
              <a:t>Utilizado em </a:t>
            </a:r>
            <a:r>
              <a:rPr lang="pt-BR" sz="2600" dirty="0">
                <a:solidFill>
                  <a:prstClr val="black"/>
                </a:solidFill>
              </a:rPr>
              <a:t>materiais líquidos e inflamáveis (</a:t>
            </a:r>
            <a:r>
              <a:rPr lang="pt-BR" sz="2600" dirty="0" err="1">
                <a:solidFill>
                  <a:prstClr val="black"/>
                </a:solidFill>
              </a:rPr>
              <a:t>ex</a:t>
            </a:r>
            <a:r>
              <a:rPr lang="pt-BR" sz="2600" dirty="0">
                <a:solidFill>
                  <a:prstClr val="black"/>
                </a:solidFill>
              </a:rPr>
              <a:t>: óleos, graxas, vernizes, gasolina, álcool, </a:t>
            </a:r>
            <a:r>
              <a:rPr lang="pt-BR" sz="2600" dirty="0" err="1">
                <a:solidFill>
                  <a:prstClr val="black"/>
                </a:solidFill>
              </a:rPr>
              <a:t>etc</a:t>
            </a:r>
            <a:r>
              <a:rPr lang="pt-BR" sz="2600" dirty="0">
                <a:solidFill>
                  <a:prstClr val="black"/>
                </a:solidFill>
              </a:rPr>
              <a:t>)</a:t>
            </a:r>
            <a:r>
              <a:rPr kumimoji="0" lang="pt-BR" sz="2600" b="0" i="0" u="none" strike="noStrike" kern="1200" cap="none" spc="0" normalizeH="0" baseline="0" noProof="0" dirty="0">
                <a:ln>
                  <a:noFill/>
                </a:ln>
                <a:solidFill>
                  <a:srgbClr val="161619"/>
                </a:solidFill>
                <a:effectLst/>
                <a:uLnTx/>
                <a:uFillTx/>
              </a:rPr>
              <a:t>.</a:t>
            </a:r>
          </a:p>
          <a:p>
            <a:pPr marL="457200" lvl="0" indent="-457200" algn="just">
              <a:buFont typeface="Arial" panose="020B0604020202020204" pitchFamily="34" charset="0"/>
              <a:buChar char="•"/>
              <a:defRPr/>
            </a:pPr>
            <a:r>
              <a:rPr lang="pt-BR" sz="2600" dirty="0">
                <a:solidFill>
                  <a:prstClr val="black"/>
                </a:solidFill>
              </a:rPr>
              <a:t>Não deixa resíduos após a combustão.</a:t>
            </a:r>
          </a:p>
          <a:p>
            <a:pPr marL="457200" lvl="0" indent="-457200" algn="just">
              <a:buFont typeface="Arial" panose="020B0604020202020204" pitchFamily="34" charset="0"/>
              <a:buChar char="•"/>
              <a:defRPr/>
            </a:pPr>
            <a:r>
              <a:rPr lang="pt-BR" sz="2600" dirty="0"/>
              <a:t>Precisam passar por inspeção técnica a cada seis meses.</a:t>
            </a:r>
            <a:endParaRPr lang="pt-BR" sz="2600" dirty="0">
              <a:solidFill>
                <a:srgbClr val="161619"/>
              </a:solidFill>
            </a:endParaRPr>
          </a:p>
        </p:txBody>
      </p:sp>
      <p:sp>
        <p:nvSpPr>
          <p:cNvPr id="10" name="CaixaDeTexto 9"/>
          <p:cNvSpPr txBox="1"/>
          <p:nvPr/>
        </p:nvSpPr>
        <p:spPr>
          <a:xfrm>
            <a:off x="9450595" y="6082771"/>
            <a:ext cx="704552" cy="461665"/>
          </a:xfrm>
          <a:prstGeom prst="rect">
            <a:avLst/>
          </a:prstGeom>
          <a:noFill/>
        </p:spPr>
        <p:txBody>
          <a:bodyPr wrap="none" rtlCol="0">
            <a:spAutoFit/>
          </a:bodyPr>
          <a:lstStyle/>
          <a:p>
            <a:r>
              <a:rPr lang="pt-BR" sz="2400" dirty="0"/>
              <a:t>CO2</a:t>
            </a:r>
          </a:p>
        </p:txBody>
      </p:sp>
      <p:sp>
        <p:nvSpPr>
          <p:cNvPr id="8" name="Retângulo 7"/>
          <p:cNvSpPr/>
          <p:nvPr/>
        </p:nvSpPr>
        <p:spPr>
          <a:xfrm>
            <a:off x="523131" y="211574"/>
            <a:ext cx="10275185" cy="769441"/>
          </a:xfrm>
          <a:prstGeom prst="rect">
            <a:avLst/>
          </a:prstGeom>
        </p:spPr>
        <p:txBody>
          <a:bodyPr wrap="none">
            <a:spAutoFit/>
          </a:bodyPr>
          <a:lstStyle/>
          <a:p>
            <a:r>
              <a:rPr lang="pt-BR" sz="4400" dirty="0">
                <a:solidFill>
                  <a:srgbClr val="03028D"/>
                </a:solidFill>
              </a:rPr>
              <a:t>Gás Carbônico ou Dióxido de Carbono (CO2)</a:t>
            </a:r>
          </a:p>
        </p:txBody>
      </p:sp>
      <p:pic>
        <p:nvPicPr>
          <p:cNvPr id="11" name="Imagem 10" descr="gasco2.jpg"/>
          <p:cNvPicPr>
            <a:picLocks noChangeAspect="1"/>
          </p:cNvPicPr>
          <p:nvPr/>
        </p:nvPicPr>
        <p:blipFill rotWithShape="1">
          <a:blip r:embed="rId3" cstate="print"/>
          <a:srcRect l="3790" t="10007" r="21785" b="25795"/>
          <a:stretch/>
        </p:blipFill>
        <p:spPr>
          <a:xfrm>
            <a:off x="8532053" y="1706880"/>
            <a:ext cx="2541637" cy="4243835"/>
          </a:xfrm>
          <a:prstGeom prst="rect">
            <a:avLst/>
          </a:prstGeom>
        </p:spPr>
      </p:pic>
    </p:spTree>
    <p:extLst>
      <p:ext uri="{BB962C8B-B14F-4D97-AF65-F5344CB8AC3E}">
        <p14:creationId xmlns:p14="http://schemas.microsoft.com/office/powerpoint/2010/main" val="30599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Ver a imagem de origem">
            <a:extLst>
              <a:ext uri="{FF2B5EF4-FFF2-40B4-BE49-F238E27FC236}">
                <a16:creationId xmlns:a16="http://schemas.microsoft.com/office/drawing/2014/main" id="{B19FA568-EE92-4FC5-ACE9-A2107341496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15559" r="29981"/>
          <a:stretch/>
        </p:blipFill>
        <p:spPr bwMode="auto">
          <a:xfrm>
            <a:off x="2808430" y="901562"/>
            <a:ext cx="3544800" cy="571341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523131" y="211574"/>
            <a:ext cx="10275185" cy="769441"/>
          </a:xfrm>
          <a:prstGeom prst="rect">
            <a:avLst/>
          </a:prstGeom>
        </p:spPr>
        <p:txBody>
          <a:bodyPr wrap="none">
            <a:spAutoFit/>
          </a:bodyPr>
          <a:lstStyle/>
          <a:p>
            <a:r>
              <a:rPr lang="pt-BR" sz="4400" dirty="0">
                <a:solidFill>
                  <a:srgbClr val="03028D"/>
                </a:solidFill>
              </a:rPr>
              <a:t>Gás Carbônico ou Dióxido de Carbono (CO2)</a:t>
            </a:r>
          </a:p>
        </p:txBody>
      </p:sp>
      <p:sp>
        <p:nvSpPr>
          <p:cNvPr id="8" name="Retângulo 7"/>
          <p:cNvSpPr/>
          <p:nvPr/>
        </p:nvSpPr>
        <p:spPr>
          <a:xfrm>
            <a:off x="755802" y="1686009"/>
            <a:ext cx="1892249" cy="584775"/>
          </a:xfrm>
          <a:prstGeom prst="rect">
            <a:avLst/>
          </a:prstGeom>
        </p:spPr>
        <p:txBody>
          <a:bodyPr wrap="none">
            <a:spAutoFit/>
          </a:bodyPr>
          <a:lstStyle/>
          <a:p>
            <a:r>
              <a:rPr lang="pt-BR" sz="3200" dirty="0">
                <a:solidFill>
                  <a:srgbClr val="03028D"/>
                </a:solidFill>
              </a:rPr>
              <a:t>CUIDADO:</a:t>
            </a:r>
          </a:p>
        </p:txBody>
      </p:sp>
      <p:sp>
        <p:nvSpPr>
          <p:cNvPr id="2" name="Retângulo 1"/>
          <p:cNvSpPr/>
          <p:nvPr/>
        </p:nvSpPr>
        <p:spPr>
          <a:xfrm>
            <a:off x="523131" y="2604605"/>
            <a:ext cx="7427336" cy="954107"/>
          </a:xfrm>
          <a:prstGeom prst="rect">
            <a:avLst/>
          </a:prstGeom>
        </p:spPr>
        <p:txBody>
          <a:bodyPr wrap="square">
            <a:spAutoFit/>
          </a:bodyPr>
          <a:lstStyle/>
          <a:p>
            <a:pPr marL="342900" indent="-342900" algn="just">
              <a:buFont typeface="Arial" panose="020B0604020202020204" pitchFamily="34" charset="0"/>
              <a:buChar char="•"/>
            </a:pPr>
            <a:r>
              <a:rPr lang="pt-BR" sz="2800" dirty="0">
                <a:solidFill>
                  <a:srgbClr val="161619"/>
                </a:solidFill>
              </a:rPr>
              <a:t>É asfixiante, devendo assim, se evitar o uso em ambientes pequenos/reclusos.</a:t>
            </a:r>
          </a:p>
        </p:txBody>
      </p:sp>
      <p:sp>
        <p:nvSpPr>
          <p:cNvPr id="13" name="CaixaDeTexto 12">
            <a:extLst>
              <a:ext uri="{FF2B5EF4-FFF2-40B4-BE49-F238E27FC236}">
                <a16:creationId xmlns:a16="http://schemas.microsoft.com/office/drawing/2014/main" id="{4EEEAC03-923D-4D17-AC8C-24C880C2A284}"/>
              </a:ext>
            </a:extLst>
          </p:cNvPr>
          <p:cNvSpPr txBox="1"/>
          <p:nvPr/>
        </p:nvSpPr>
        <p:spPr>
          <a:xfrm>
            <a:off x="9382360" y="6415593"/>
            <a:ext cx="704552" cy="461665"/>
          </a:xfrm>
          <a:prstGeom prst="rect">
            <a:avLst/>
          </a:prstGeom>
          <a:noFill/>
        </p:spPr>
        <p:txBody>
          <a:bodyPr wrap="none" rtlCol="0">
            <a:spAutoFit/>
          </a:bodyPr>
          <a:lstStyle/>
          <a:p>
            <a:r>
              <a:rPr lang="pt-BR" sz="2400" dirty="0"/>
              <a:t>CO2</a:t>
            </a:r>
          </a:p>
        </p:txBody>
      </p:sp>
      <p:pic>
        <p:nvPicPr>
          <p:cNvPr id="15" name="Picture 2" descr="Ver a imagem de origem">
            <a:extLst>
              <a:ext uri="{FF2B5EF4-FFF2-40B4-BE49-F238E27FC236}">
                <a16:creationId xmlns:a16="http://schemas.microsoft.com/office/drawing/2014/main" id="{9C8C0874-E35A-4C9B-95E7-16BEC4F4C5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8136382" y="1263552"/>
            <a:ext cx="3196507" cy="5152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346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TINTOR CLASSE BC - PÓ QUÍMICO - CM Couto - CoutoFlex">
            <a:extLst>
              <a:ext uri="{FF2B5EF4-FFF2-40B4-BE49-F238E27FC236}">
                <a16:creationId xmlns:a16="http://schemas.microsoft.com/office/drawing/2014/main" id="{B1918BAA-9B7E-411B-8B39-F9E835A8E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0" r="32363" b="4421"/>
          <a:stretch/>
        </p:blipFill>
        <p:spPr bwMode="auto">
          <a:xfrm>
            <a:off x="7716357" y="12195"/>
            <a:ext cx="3368216" cy="6554804"/>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23131" y="211574"/>
            <a:ext cx="3507435" cy="769441"/>
          </a:xfrm>
          <a:prstGeom prst="rect">
            <a:avLst/>
          </a:prstGeom>
        </p:spPr>
        <p:txBody>
          <a:bodyPr wrap="none">
            <a:spAutoFit/>
          </a:bodyPr>
          <a:lstStyle/>
          <a:p>
            <a:r>
              <a:rPr lang="pt-BR" sz="4400" dirty="0">
                <a:solidFill>
                  <a:srgbClr val="03028D"/>
                </a:solidFill>
                <a:latin typeface="+mj-lt"/>
              </a:rPr>
              <a:t>Pó Químico BC</a:t>
            </a:r>
          </a:p>
        </p:txBody>
      </p:sp>
      <p:sp>
        <p:nvSpPr>
          <p:cNvPr id="5" name="Retângulo 4"/>
          <p:cNvSpPr/>
          <p:nvPr/>
        </p:nvSpPr>
        <p:spPr>
          <a:xfrm>
            <a:off x="446017" y="2510939"/>
            <a:ext cx="7421444" cy="4524315"/>
          </a:xfrm>
          <a:prstGeom prst="rect">
            <a:avLst/>
          </a:prstGeom>
        </p:spPr>
        <p:txBody>
          <a:bodyPr wrap="square">
            <a:spAutoFit/>
          </a:bodyPr>
          <a:lstStyle/>
          <a:p>
            <a:pPr marL="457200" indent="-457200" algn="just">
              <a:buFont typeface="Arial" panose="020B0604020202020204" pitchFamily="34" charset="0"/>
              <a:buChar char="•"/>
              <a:defRPr/>
            </a:pPr>
            <a:r>
              <a:rPr lang="pt-BR" sz="3200" dirty="0"/>
              <a:t>Classe B: líquidos inflamáveis.</a:t>
            </a:r>
          </a:p>
          <a:p>
            <a:pPr marL="457200" indent="-457200" algn="just">
              <a:buFont typeface="Arial" panose="020B0604020202020204" pitchFamily="34" charset="0"/>
              <a:buChar char="•"/>
              <a:defRPr/>
            </a:pPr>
            <a:r>
              <a:rPr lang="pt-BR" sz="3200" dirty="0"/>
              <a:t>Classe C: materiais elétricos energizados.</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Bicarbonato de Sódio.</a:t>
            </a:r>
          </a:p>
          <a:p>
            <a:pPr marL="342900" lvl="0" indent="-342900" algn="just">
              <a:buFont typeface="Arial" panose="020B0604020202020204" pitchFamily="34" charset="0"/>
              <a:buChar char="•"/>
              <a:defRPr/>
            </a:pPr>
            <a:r>
              <a:rPr lang="pt-BR" sz="3200" dirty="0">
                <a:solidFill>
                  <a:srgbClr val="161619"/>
                </a:solidFill>
              </a:rPr>
              <a:t>Faz a extinção por resfriamento e abafamento.</a:t>
            </a:r>
          </a:p>
          <a:p>
            <a:pPr marL="342900" indent="-342900" algn="just">
              <a:buFont typeface="Arial" panose="020B0604020202020204" pitchFamily="34" charset="0"/>
              <a:buChar char="•"/>
              <a:defRPr/>
            </a:pPr>
            <a:r>
              <a:rPr lang="pt-BR" sz="3200" dirty="0">
                <a:solidFill>
                  <a:prstClr val="black"/>
                </a:solidFill>
              </a:rPr>
              <a:t>Deixam resíduos após o uso.</a:t>
            </a:r>
          </a:p>
          <a:p>
            <a:pPr lvl="0" algn="just">
              <a:defRPr/>
            </a:pPr>
            <a:endParaRPr lang="pt-BR" sz="3200" dirty="0">
              <a:solidFill>
                <a:srgbClr val="161619"/>
              </a:solidFill>
            </a:endParaRPr>
          </a:p>
          <a:p>
            <a:pPr marL="342900" lvl="0" indent="-342900" algn="just">
              <a:buFont typeface="Arial" panose="020B0604020202020204" pitchFamily="34" charset="0"/>
              <a:buChar char="•"/>
              <a:defRPr/>
            </a:pPr>
            <a:endParaRPr lang="pt-BR" sz="3200" dirty="0">
              <a:solidFill>
                <a:srgbClr val="161619"/>
              </a:solidFill>
            </a:endParaRPr>
          </a:p>
        </p:txBody>
      </p:sp>
      <p:sp>
        <p:nvSpPr>
          <p:cNvPr id="6" name="Retângulo 5"/>
          <p:cNvSpPr/>
          <p:nvPr/>
        </p:nvSpPr>
        <p:spPr>
          <a:xfrm>
            <a:off x="690624" y="1489092"/>
            <a:ext cx="5035802" cy="584775"/>
          </a:xfrm>
          <a:prstGeom prst="rect">
            <a:avLst/>
          </a:prstGeom>
        </p:spPr>
        <p:txBody>
          <a:bodyPr wrap="none">
            <a:spAutoFit/>
          </a:bodyPr>
          <a:lstStyle/>
          <a:p>
            <a:r>
              <a:rPr lang="pt-BR" sz="3200" dirty="0"/>
              <a:t>Utilizado para </a:t>
            </a:r>
            <a:r>
              <a:rPr lang="pt-BR" sz="3200" b="1" dirty="0">
                <a:solidFill>
                  <a:srgbClr val="03028D"/>
                </a:solidFill>
              </a:rPr>
              <a:t>“Classe B e C” </a:t>
            </a:r>
            <a:endParaRPr lang="pt-BR" sz="3200" b="1" dirty="0"/>
          </a:p>
        </p:txBody>
      </p:sp>
      <p:sp>
        <p:nvSpPr>
          <p:cNvPr id="7" name="CaixaDeTexto 6"/>
          <p:cNvSpPr txBox="1"/>
          <p:nvPr/>
        </p:nvSpPr>
        <p:spPr>
          <a:xfrm>
            <a:off x="8444409" y="6397720"/>
            <a:ext cx="2825966" cy="461665"/>
          </a:xfrm>
          <a:prstGeom prst="rect">
            <a:avLst/>
          </a:prstGeom>
          <a:noFill/>
        </p:spPr>
        <p:txBody>
          <a:bodyPr wrap="none" rtlCol="0">
            <a:spAutoFit/>
          </a:bodyPr>
          <a:lstStyle/>
          <a:p>
            <a:r>
              <a:rPr lang="pt-BR" sz="2400" dirty="0"/>
              <a:t>Bicarbonato de sódio</a:t>
            </a:r>
          </a:p>
        </p:txBody>
      </p:sp>
    </p:spTree>
    <p:extLst>
      <p:ext uri="{BB962C8B-B14F-4D97-AF65-F5344CB8AC3E}">
        <p14:creationId xmlns:p14="http://schemas.microsoft.com/office/powerpoint/2010/main" val="3298187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523131" y="211574"/>
            <a:ext cx="3824830" cy="769441"/>
          </a:xfrm>
          <a:prstGeom prst="rect">
            <a:avLst/>
          </a:prstGeom>
        </p:spPr>
        <p:txBody>
          <a:bodyPr wrap="none">
            <a:spAutoFit/>
          </a:bodyPr>
          <a:lstStyle/>
          <a:p>
            <a:r>
              <a:rPr lang="pt-BR" sz="4400" dirty="0">
                <a:solidFill>
                  <a:srgbClr val="03028D"/>
                </a:solidFill>
                <a:latin typeface="+mj-lt"/>
              </a:rPr>
              <a:t>Pó Químico ABC</a:t>
            </a:r>
          </a:p>
        </p:txBody>
      </p:sp>
      <p:sp>
        <p:nvSpPr>
          <p:cNvPr id="5" name="Retângulo 4"/>
          <p:cNvSpPr/>
          <p:nvPr/>
        </p:nvSpPr>
        <p:spPr>
          <a:xfrm>
            <a:off x="447177" y="2227352"/>
            <a:ext cx="7480727" cy="4031873"/>
          </a:xfrm>
          <a:prstGeom prst="rect">
            <a:avLst/>
          </a:prstGeom>
        </p:spPr>
        <p:txBody>
          <a:bodyPr wrap="square">
            <a:spAutoFit/>
          </a:bodyPr>
          <a:lstStyle/>
          <a:p>
            <a:pPr marL="457200" indent="-457200" algn="just">
              <a:buFont typeface="Arial" panose="020B0604020202020204" pitchFamily="34" charset="0"/>
              <a:buChar char="•"/>
              <a:defRPr/>
            </a:pPr>
            <a:r>
              <a:rPr lang="pt-BR" sz="3200" dirty="0"/>
              <a:t>Classe A: materiais sólidos.</a:t>
            </a:r>
          </a:p>
          <a:p>
            <a:pPr marL="457200" indent="-457200" algn="just">
              <a:buFont typeface="Arial" panose="020B0604020202020204" pitchFamily="34" charset="0"/>
              <a:buChar char="•"/>
              <a:defRPr/>
            </a:pPr>
            <a:r>
              <a:rPr lang="pt-BR" sz="3200" dirty="0"/>
              <a:t>Classe B: líquidos inflamáveis.</a:t>
            </a:r>
          </a:p>
          <a:p>
            <a:pPr marL="457200" indent="-457200" algn="just">
              <a:buFont typeface="Arial" panose="020B0604020202020204" pitchFamily="34" charset="0"/>
              <a:buChar char="•"/>
              <a:defRPr/>
            </a:pPr>
            <a:r>
              <a:rPr lang="pt-BR" sz="3200" dirty="0"/>
              <a:t>Classe C: materiais elétricos energizados.</a:t>
            </a:r>
          </a:p>
          <a:p>
            <a:pPr lvl="0" algn="just">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fosfato </a:t>
            </a:r>
            <a:r>
              <a:rPr lang="pt-BR" sz="3200" dirty="0" err="1">
                <a:solidFill>
                  <a:srgbClr val="161619"/>
                </a:solidFill>
              </a:rPr>
              <a:t>monoamônico</a:t>
            </a:r>
            <a:r>
              <a:rPr lang="pt-BR" sz="3200" dirty="0">
                <a:solidFill>
                  <a:srgbClr val="161619"/>
                </a:solidFill>
              </a:rPr>
              <a:t>.</a:t>
            </a:r>
          </a:p>
          <a:p>
            <a:pPr marL="342900" lvl="0" indent="-342900" algn="just">
              <a:buFont typeface="Arial" panose="020B0604020202020204" pitchFamily="34" charset="0"/>
              <a:buChar char="•"/>
              <a:defRPr/>
            </a:pPr>
            <a:r>
              <a:rPr lang="pt-BR" sz="3200" dirty="0">
                <a:solidFill>
                  <a:srgbClr val="161619"/>
                </a:solidFill>
              </a:rPr>
              <a:t>Faz a extinção por abafamento.</a:t>
            </a:r>
          </a:p>
          <a:p>
            <a:pPr marL="342900" indent="-342900" algn="just">
              <a:buFont typeface="Arial" panose="020B0604020202020204" pitchFamily="34" charset="0"/>
              <a:buChar char="•"/>
              <a:defRPr/>
            </a:pPr>
            <a:r>
              <a:rPr lang="pt-BR" sz="3200" dirty="0">
                <a:solidFill>
                  <a:prstClr val="black"/>
                </a:solidFill>
              </a:rPr>
              <a:t>Deixam resíduos após o uso.</a:t>
            </a:r>
          </a:p>
          <a:p>
            <a:pPr lvl="0" algn="just">
              <a:defRPr/>
            </a:pPr>
            <a:endParaRPr lang="pt-BR" sz="3200" dirty="0">
              <a:solidFill>
                <a:srgbClr val="161619"/>
              </a:solidFill>
            </a:endParaRPr>
          </a:p>
        </p:txBody>
      </p:sp>
      <p:sp>
        <p:nvSpPr>
          <p:cNvPr id="6" name="Retângulo 5"/>
          <p:cNvSpPr/>
          <p:nvPr/>
        </p:nvSpPr>
        <p:spPr>
          <a:xfrm>
            <a:off x="691949" y="1497449"/>
            <a:ext cx="5488041" cy="584775"/>
          </a:xfrm>
          <a:prstGeom prst="rect">
            <a:avLst/>
          </a:prstGeom>
        </p:spPr>
        <p:txBody>
          <a:bodyPr wrap="none">
            <a:spAutoFit/>
          </a:bodyPr>
          <a:lstStyle/>
          <a:p>
            <a:r>
              <a:rPr lang="pt-BR" sz="3200" dirty="0"/>
              <a:t>Utilizado para </a:t>
            </a:r>
            <a:r>
              <a:rPr lang="pt-BR" sz="3200" b="1" dirty="0">
                <a:solidFill>
                  <a:srgbClr val="03028D"/>
                </a:solidFill>
              </a:rPr>
              <a:t>“Classe A, B e C” </a:t>
            </a:r>
            <a:endParaRPr lang="pt-BR" sz="3200" b="1" dirty="0"/>
          </a:p>
        </p:txBody>
      </p:sp>
      <p:pic>
        <p:nvPicPr>
          <p:cNvPr id="3074" name="Picture 2" descr="EXTINTOR CLASSE ABC - PÓ QUÍMICO - CM Couto - CoutoFlex">
            <a:extLst>
              <a:ext uri="{FF2B5EF4-FFF2-40B4-BE49-F238E27FC236}">
                <a16:creationId xmlns:a16="http://schemas.microsoft.com/office/drawing/2014/main" id="{45996A07-23E5-4E08-9ACC-062FD352D6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64" t="1686" r="31481" b="4070"/>
          <a:stretch/>
        </p:blipFill>
        <p:spPr bwMode="auto">
          <a:xfrm>
            <a:off x="7649070" y="115502"/>
            <a:ext cx="3179025" cy="646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8458742" y="6378822"/>
            <a:ext cx="2511970" cy="400110"/>
          </a:xfrm>
          <a:prstGeom prst="rect">
            <a:avLst/>
          </a:prstGeom>
          <a:noFill/>
        </p:spPr>
        <p:txBody>
          <a:bodyPr wrap="none" rtlCol="0">
            <a:spAutoFit/>
          </a:bodyPr>
          <a:lstStyle/>
          <a:p>
            <a:r>
              <a:rPr lang="pt-BR" sz="2000" dirty="0">
                <a:solidFill>
                  <a:srgbClr val="161619"/>
                </a:solidFill>
              </a:rPr>
              <a:t>Fosfato </a:t>
            </a:r>
            <a:r>
              <a:rPr lang="pt-BR" sz="2000" dirty="0" err="1">
                <a:solidFill>
                  <a:srgbClr val="161619"/>
                </a:solidFill>
              </a:rPr>
              <a:t>monoamônico</a:t>
            </a:r>
            <a:endParaRPr lang="pt-BR" sz="2000" dirty="0"/>
          </a:p>
        </p:txBody>
      </p:sp>
    </p:spTree>
    <p:extLst>
      <p:ext uri="{BB962C8B-B14F-4D97-AF65-F5344CB8AC3E}">
        <p14:creationId xmlns:p14="http://schemas.microsoft.com/office/powerpoint/2010/main" val="115341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523131" y="211574"/>
            <a:ext cx="4291816" cy="769441"/>
          </a:xfrm>
          <a:prstGeom prst="rect">
            <a:avLst/>
          </a:prstGeom>
        </p:spPr>
        <p:txBody>
          <a:bodyPr wrap="none">
            <a:spAutoFit/>
          </a:bodyPr>
          <a:lstStyle/>
          <a:p>
            <a:r>
              <a:rPr lang="pt-BR" sz="4400" dirty="0">
                <a:solidFill>
                  <a:srgbClr val="03028D"/>
                </a:solidFill>
              </a:rPr>
              <a:t>Espuma mecânica</a:t>
            </a:r>
          </a:p>
        </p:txBody>
      </p:sp>
      <p:sp>
        <p:nvSpPr>
          <p:cNvPr id="5" name="Retângulo 4"/>
          <p:cNvSpPr/>
          <p:nvPr/>
        </p:nvSpPr>
        <p:spPr>
          <a:xfrm>
            <a:off x="454990" y="2442969"/>
            <a:ext cx="6635970" cy="4031873"/>
          </a:xfrm>
          <a:prstGeom prst="rect">
            <a:avLst/>
          </a:prstGeom>
        </p:spPr>
        <p:txBody>
          <a:bodyPr wrap="square">
            <a:spAutoFit/>
          </a:bodyPr>
          <a:lstStyle/>
          <a:p>
            <a:pPr marL="457200" indent="-457200" algn="just">
              <a:buFont typeface="Arial" panose="020B0604020202020204" pitchFamily="34" charset="0"/>
              <a:buChar char="•"/>
              <a:defRPr/>
            </a:pPr>
            <a:r>
              <a:rPr lang="pt-BR" sz="3200" dirty="0"/>
              <a:t>Classe A: materiais sólidos.</a:t>
            </a:r>
          </a:p>
          <a:p>
            <a:pPr marL="457200" indent="-457200" algn="just">
              <a:buFont typeface="Arial" panose="020B0604020202020204" pitchFamily="34" charset="0"/>
              <a:buChar char="•"/>
              <a:defRPr/>
            </a:pPr>
            <a:r>
              <a:rPr lang="pt-BR" sz="3200" dirty="0"/>
              <a:t>Classe B: líquidos inflamáveis.</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Líquido Gerador de Espuma (LGE) e água.</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Faz a extinção por resfriamento.</a:t>
            </a:r>
          </a:p>
        </p:txBody>
      </p:sp>
      <p:sp>
        <p:nvSpPr>
          <p:cNvPr id="6" name="Retângulo 5"/>
          <p:cNvSpPr/>
          <p:nvPr/>
        </p:nvSpPr>
        <p:spPr>
          <a:xfrm>
            <a:off x="710629" y="1814320"/>
            <a:ext cx="5146794" cy="584775"/>
          </a:xfrm>
          <a:prstGeom prst="rect">
            <a:avLst/>
          </a:prstGeom>
        </p:spPr>
        <p:txBody>
          <a:bodyPr wrap="none">
            <a:spAutoFit/>
          </a:bodyPr>
          <a:lstStyle/>
          <a:p>
            <a:r>
              <a:rPr lang="pt-BR" sz="3200" dirty="0"/>
              <a:t>Utilizado para </a:t>
            </a:r>
            <a:r>
              <a:rPr lang="pt-BR" sz="3200" b="1" dirty="0">
                <a:solidFill>
                  <a:srgbClr val="03028D"/>
                </a:solidFill>
              </a:rPr>
              <a:t>“Classe A e B” </a:t>
            </a:r>
            <a:endParaRPr lang="pt-BR" sz="3200" b="1" dirty="0"/>
          </a:p>
        </p:txBody>
      </p:sp>
      <p:sp>
        <p:nvSpPr>
          <p:cNvPr id="7" name="CaixaDeTexto 6"/>
          <p:cNvSpPr txBox="1"/>
          <p:nvPr/>
        </p:nvSpPr>
        <p:spPr>
          <a:xfrm>
            <a:off x="9209243" y="5702079"/>
            <a:ext cx="1544975" cy="461665"/>
          </a:xfrm>
          <a:prstGeom prst="rect">
            <a:avLst/>
          </a:prstGeom>
          <a:noFill/>
        </p:spPr>
        <p:txBody>
          <a:bodyPr wrap="none" rtlCol="0">
            <a:spAutoFit/>
          </a:bodyPr>
          <a:lstStyle/>
          <a:p>
            <a:r>
              <a:rPr lang="pt-BR" sz="2400" dirty="0">
                <a:solidFill>
                  <a:srgbClr val="161619"/>
                </a:solidFill>
              </a:rPr>
              <a:t>LGE e água</a:t>
            </a:r>
          </a:p>
        </p:txBody>
      </p:sp>
      <p:pic>
        <p:nvPicPr>
          <p:cNvPr id="6148" name="Picture 4" descr="Espuma Mecânica 10 Litros">
            <a:extLst>
              <a:ext uri="{FF2B5EF4-FFF2-40B4-BE49-F238E27FC236}">
                <a16:creationId xmlns:a16="http://schemas.microsoft.com/office/drawing/2014/main" id="{062A2384-0C62-4B8B-BEFF-E27E4F632E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47" t="9072" r="34357" b="10301"/>
          <a:stretch/>
        </p:blipFill>
        <p:spPr bwMode="auto">
          <a:xfrm>
            <a:off x="8214660" y="981015"/>
            <a:ext cx="2423161" cy="472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860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76BE8-17BA-45C2-84AA-6821854ACC16}"/>
              </a:ext>
            </a:extLst>
          </p:cNvPr>
          <p:cNvSpPr>
            <a:spLocks noGrp="1"/>
          </p:cNvSpPr>
          <p:nvPr>
            <p:ph type="ctrTitle"/>
          </p:nvPr>
        </p:nvSpPr>
        <p:spPr>
          <a:xfrm>
            <a:off x="4370755" y="2176438"/>
            <a:ext cx="5542985" cy="1559004"/>
          </a:xfrm>
        </p:spPr>
        <p:txBody>
          <a:bodyPr>
            <a:noAutofit/>
          </a:bodyPr>
          <a:lstStyle/>
          <a:p>
            <a:pPr marL="457200" indent="-457200" algn="just">
              <a:buFont typeface="Arial" panose="020B0604020202020204" pitchFamily="34" charset="0"/>
              <a:buChar char="•"/>
            </a:pPr>
            <a:r>
              <a:rPr lang="pt-BR" sz="2400" dirty="0">
                <a:latin typeface="+mn-lt"/>
                <a:ea typeface="+mn-ea"/>
                <a:cs typeface="+mn-cs"/>
              </a:rPr>
              <a:t>Utilizado em postos de gasolina.</a:t>
            </a:r>
            <a:br>
              <a:rPr lang="pt-BR" sz="2400" dirty="0">
                <a:latin typeface="+mn-lt"/>
                <a:ea typeface="+mn-ea"/>
                <a:cs typeface="+mn-cs"/>
              </a:rPr>
            </a:br>
            <a:r>
              <a:rPr lang="pt-BR" sz="2400" dirty="0">
                <a:latin typeface="+mn-lt"/>
                <a:ea typeface="+mn-ea"/>
                <a:cs typeface="+mn-cs"/>
              </a:rPr>
              <a:t>Tipos mais utilizados são os de ”Pó químico BC” ou “ABC”.</a:t>
            </a:r>
          </a:p>
        </p:txBody>
      </p:sp>
      <p:pic>
        <p:nvPicPr>
          <p:cNvPr id="2050" name="Picture 2" descr="Extintor Sobre Rodas Pó Químico 50 Kg BC - Itafort Extintores">
            <a:extLst>
              <a:ext uri="{FF2B5EF4-FFF2-40B4-BE49-F238E27FC236}">
                <a16:creationId xmlns:a16="http://schemas.microsoft.com/office/drawing/2014/main" id="{6B08AE94-4E6F-483D-B35C-2F8781DDF0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06"/>
          <a:stretch/>
        </p:blipFill>
        <p:spPr bwMode="auto">
          <a:xfrm>
            <a:off x="746641" y="1790300"/>
            <a:ext cx="2401999" cy="3689684"/>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C1C2BBD4-096D-4F74-922D-004D6BA4DD09}"/>
              </a:ext>
            </a:extLst>
          </p:cNvPr>
          <p:cNvSpPr txBox="1">
            <a:spLocks/>
          </p:cNvSpPr>
          <p:nvPr/>
        </p:nvSpPr>
        <p:spPr>
          <a:xfrm>
            <a:off x="596238" y="112748"/>
            <a:ext cx="5310556" cy="769441"/>
          </a:xfrm>
          <a:prstGeom prst="rect">
            <a:avLst/>
          </a:prstGeom>
        </p:spPr>
        <p:txBody>
          <a:bodyPr wrap="none">
            <a:spAutoFit/>
          </a:bodyPr>
          <a:lstStyle>
            <a:defPPr>
              <a:defRPr lang="pt-BR"/>
            </a:defPPr>
            <a:lvl1pPr>
              <a:defRPr sz="4400">
                <a:solidFill>
                  <a:srgbClr val="03028D"/>
                </a:solidFill>
              </a:defRPr>
            </a:lvl1pPr>
          </a:lstStyle>
          <a:p>
            <a:r>
              <a:rPr lang="pt-BR" dirty="0"/>
              <a:t>Extintores de Carrinho</a:t>
            </a:r>
          </a:p>
        </p:txBody>
      </p:sp>
      <p:sp>
        <p:nvSpPr>
          <p:cNvPr id="8" name="Título 1">
            <a:extLst>
              <a:ext uri="{FF2B5EF4-FFF2-40B4-BE49-F238E27FC236}">
                <a16:creationId xmlns:a16="http://schemas.microsoft.com/office/drawing/2014/main" id="{0ECA4D02-737A-4171-AFC8-25DDD49CAE74}"/>
              </a:ext>
            </a:extLst>
          </p:cNvPr>
          <p:cNvSpPr txBox="1">
            <a:spLocks/>
          </p:cNvSpPr>
          <p:nvPr/>
        </p:nvSpPr>
        <p:spPr>
          <a:xfrm>
            <a:off x="4395984" y="4214837"/>
            <a:ext cx="5791560" cy="9424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buFont typeface="Arial" panose="020B0604020202020204" pitchFamily="34" charset="0"/>
              <a:buChar char="•"/>
            </a:pPr>
            <a:r>
              <a:rPr lang="pt-BR" sz="2400" dirty="0">
                <a:latin typeface="+mn-lt"/>
                <a:ea typeface="+mn-ea"/>
                <a:cs typeface="+mn-cs"/>
              </a:rPr>
              <a:t>Utilizados em líquidos inflamáveis.</a:t>
            </a:r>
            <a:br>
              <a:rPr lang="pt-BR" sz="2400" dirty="0">
                <a:latin typeface="+mn-lt"/>
                <a:ea typeface="+mn-ea"/>
                <a:cs typeface="+mn-cs"/>
              </a:rPr>
            </a:br>
            <a:endParaRPr lang="pt-BR" sz="2400" dirty="0">
              <a:latin typeface="+mn-lt"/>
              <a:ea typeface="+mn-ea"/>
              <a:cs typeface="+mn-cs"/>
            </a:endParaRPr>
          </a:p>
        </p:txBody>
      </p:sp>
    </p:spTree>
    <p:extLst>
      <p:ext uri="{BB962C8B-B14F-4D97-AF65-F5344CB8AC3E}">
        <p14:creationId xmlns:p14="http://schemas.microsoft.com/office/powerpoint/2010/main" val="3821639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tângulo 3"/>
          <p:cNvSpPr/>
          <p:nvPr/>
        </p:nvSpPr>
        <p:spPr>
          <a:xfrm>
            <a:off x="100208" y="1690688"/>
            <a:ext cx="7013656" cy="3416320"/>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 em incêndios de cozinhas residenciais e industriais. Em produtos como (Banha, gordura e óleo) voltado ao cozimento de alimentos.</a:t>
            </a:r>
          </a:p>
          <a:p>
            <a:pPr algn="just"/>
            <a:endParaRPr lang="pt-BR" sz="2400" dirty="0"/>
          </a:p>
          <a:p>
            <a:pPr marL="457200" indent="-457200" algn="just">
              <a:buFont typeface="Wingdings" panose="05000000000000000000" pitchFamily="2" charset="2"/>
              <a:buChar char="ü"/>
            </a:pPr>
            <a:r>
              <a:rPr lang="pt-BR" sz="2400" dirty="0"/>
              <a:t>Reage perigosamente com água, gerando explosões.</a:t>
            </a:r>
          </a:p>
          <a:p>
            <a:pPr algn="just"/>
            <a:endParaRPr lang="pt-BR" sz="2400" dirty="0"/>
          </a:p>
          <a:p>
            <a:pPr marL="457200" indent="-457200" algn="just">
              <a:buFont typeface="Wingdings" panose="05000000000000000000" pitchFamily="2" charset="2"/>
              <a:buChar char="ü"/>
            </a:pPr>
            <a:r>
              <a:rPr lang="pt-BR" sz="2400" dirty="0"/>
              <a:t>Método de Extinção  mais indicado é o abafamento.</a:t>
            </a:r>
          </a:p>
        </p:txBody>
      </p:sp>
      <p:pic>
        <p:nvPicPr>
          <p:cNvPr id="6" name="Imagem 5">
            <a:extLst>
              <a:ext uri="{FF2B5EF4-FFF2-40B4-BE49-F238E27FC236}">
                <a16:creationId xmlns:a16="http://schemas.microsoft.com/office/drawing/2014/main" id="{9F151778-51F4-40BE-AD83-9D63F2AEA426}"/>
              </a:ext>
            </a:extLst>
          </p:cNvPr>
          <p:cNvPicPr>
            <a:picLocks noChangeAspect="1"/>
          </p:cNvPicPr>
          <p:nvPr/>
        </p:nvPicPr>
        <p:blipFill>
          <a:blip r:embed="rId2"/>
          <a:stretch>
            <a:fillRect/>
          </a:stretch>
        </p:blipFill>
        <p:spPr>
          <a:xfrm>
            <a:off x="7452679" y="1496098"/>
            <a:ext cx="4201621" cy="3209067"/>
          </a:xfrm>
          <a:prstGeom prst="rect">
            <a:avLst/>
          </a:prstGeom>
        </p:spPr>
      </p:pic>
      <p:sp>
        <p:nvSpPr>
          <p:cNvPr id="7" name="Retângulo 6">
            <a:extLst>
              <a:ext uri="{FF2B5EF4-FFF2-40B4-BE49-F238E27FC236}">
                <a16:creationId xmlns:a16="http://schemas.microsoft.com/office/drawing/2014/main" id="{F61E1B7A-3770-4651-8B41-C83FF330C9CD}"/>
              </a:ext>
            </a:extLst>
          </p:cNvPr>
          <p:cNvSpPr/>
          <p:nvPr/>
        </p:nvSpPr>
        <p:spPr>
          <a:xfrm>
            <a:off x="7360538" y="4705165"/>
            <a:ext cx="4639113" cy="954107"/>
          </a:xfrm>
          <a:prstGeom prst="rect">
            <a:avLst/>
          </a:prstGeom>
        </p:spPr>
        <p:txBody>
          <a:bodyPr wrap="square">
            <a:spAutoFit/>
          </a:bodyPr>
          <a:lstStyle/>
          <a:p>
            <a:r>
              <a:rPr lang="pt-BR" sz="2800" dirty="0">
                <a:solidFill>
                  <a:srgbClr val="FF0000"/>
                </a:solidFill>
                <a:latin typeface="Calibri Light" panose="020F0302020204030204"/>
                <a:ea typeface="+mj-ea"/>
                <a:cs typeface="+mj-cs"/>
              </a:rPr>
              <a:t>Extintor de incêndio classe K</a:t>
            </a:r>
            <a:br>
              <a:rPr lang="pt-BR" sz="2800" dirty="0">
                <a:solidFill>
                  <a:srgbClr val="FF0000"/>
                </a:solidFill>
                <a:latin typeface="Calibri Light" panose="020F0302020204030204"/>
                <a:ea typeface="+mj-ea"/>
                <a:cs typeface="+mj-cs"/>
              </a:rPr>
            </a:br>
            <a:r>
              <a:rPr lang="pt-BR" sz="2800" dirty="0">
                <a:solidFill>
                  <a:srgbClr val="FF0000"/>
                </a:solidFill>
                <a:latin typeface="Calibri Light" panose="020F0302020204030204"/>
                <a:ea typeface="+mj-ea"/>
                <a:cs typeface="+mj-cs"/>
              </a:rPr>
              <a:t>(Acetato de Potássio)</a:t>
            </a:r>
            <a:endParaRPr lang="pt-BR" sz="2800" dirty="0">
              <a:solidFill>
                <a:srgbClr val="FF0000"/>
              </a:solidFill>
            </a:endParaRPr>
          </a:p>
        </p:txBody>
      </p:sp>
      <p:sp>
        <p:nvSpPr>
          <p:cNvPr id="8" name="Título 1">
            <a:extLst>
              <a:ext uri="{FF2B5EF4-FFF2-40B4-BE49-F238E27FC236}">
                <a16:creationId xmlns:a16="http://schemas.microsoft.com/office/drawing/2014/main" id="{5A025BD2-3880-4F83-AA2D-764EFBCEAC6F}"/>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K” - Onde Usamos</a:t>
            </a:r>
            <a:endParaRPr lang="pt-BR" dirty="0">
              <a:solidFill>
                <a:srgbClr val="00B0F0"/>
              </a:solidFill>
            </a:endParaRPr>
          </a:p>
        </p:txBody>
      </p:sp>
    </p:spTree>
    <p:extLst>
      <p:ext uri="{BB962C8B-B14F-4D97-AF65-F5344CB8AC3E}">
        <p14:creationId xmlns:p14="http://schemas.microsoft.com/office/powerpoint/2010/main" val="397168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0C266D9-49A4-4FEE-9729-20D1A7F03CBC}"/>
              </a:ext>
            </a:extLst>
          </p:cNvPr>
          <p:cNvSpPr txBox="1"/>
          <p:nvPr/>
        </p:nvSpPr>
        <p:spPr>
          <a:xfrm>
            <a:off x="722120" y="219303"/>
            <a:ext cx="4790114" cy="769441"/>
          </a:xfrm>
          <a:prstGeom prst="rect">
            <a:avLst/>
          </a:prstGeom>
          <a:noFill/>
        </p:spPr>
        <p:txBody>
          <a:bodyPr wrap="square" rtlCol="0">
            <a:spAutoFit/>
          </a:bodyPr>
          <a:lstStyle/>
          <a:p>
            <a:r>
              <a:rPr lang="pt-BR" sz="4400" dirty="0">
                <a:solidFill>
                  <a:srgbClr val="03028D"/>
                </a:solidFill>
                <a:latin typeface="+mj-lt"/>
              </a:rPr>
              <a:t>O que é fogo?</a:t>
            </a:r>
          </a:p>
        </p:txBody>
      </p:sp>
      <p:sp>
        <p:nvSpPr>
          <p:cNvPr id="5" name="CaixaDeTexto 4">
            <a:extLst>
              <a:ext uri="{FF2B5EF4-FFF2-40B4-BE49-F238E27FC236}">
                <a16:creationId xmlns:a16="http://schemas.microsoft.com/office/drawing/2014/main" id="{E8D51F00-F71E-4293-A1BC-4DC549FAB1B7}"/>
              </a:ext>
            </a:extLst>
          </p:cNvPr>
          <p:cNvSpPr txBox="1"/>
          <p:nvPr/>
        </p:nvSpPr>
        <p:spPr>
          <a:xfrm>
            <a:off x="541122" y="1328306"/>
            <a:ext cx="11410126" cy="1200329"/>
          </a:xfrm>
          <a:prstGeom prst="rect">
            <a:avLst/>
          </a:prstGeom>
          <a:noFill/>
        </p:spPr>
        <p:txBody>
          <a:bodyPr wrap="square" rtlCol="0">
            <a:spAutoFit/>
          </a:bodyPr>
          <a:lstStyle/>
          <a:p>
            <a:pPr algn="just"/>
            <a:r>
              <a:rPr lang="pt-BR" sz="2400" dirty="0"/>
              <a:t>É uma reação química de oxidação que se processa rapidamente, com desprendimento de energia na forma de luz e calor, provocando alterações profundas na substancia que se queima.</a:t>
            </a:r>
          </a:p>
        </p:txBody>
      </p:sp>
      <p:sp>
        <p:nvSpPr>
          <p:cNvPr id="6" name="CaixaDeTexto 5">
            <a:extLst>
              <a:ext uri="{FF2B5EF4-FFF2-40B4-BE49-F238E27FC236}">
                <a16:creationId xmlns:a16="http://schemas.microsoft.com/office/drawing/2014/main" id="{49C5AB0A-26AE-401C-AAA2-AD834CE7789F}"/>
              </a:ext>
            </a:extLst>
          </p:cNvPr>
          <p:cNvSpPr txBox="1"/>
          <p:nvPr/>
        </p:nvSpPr>
        <p:spPr>
          <a:xfrm>
            <a:off x="1094416" y="3140413"/>
            <a:ext cx="4045522" cy="1200329"/>
          </a:xfrm>
          <a:prstGeom prst="rect">
            <a:avLst/>
          </a:prstGeom>
          <a:noFill/>
        </p:spPr>
        <p:txBody>
          <a:bodyPr wrap="square" rtlCol="0">
            <a:spAutoFit/>
          </a:bodyPr>
          <a:lstStyle/>
          <a:p>
            <a:pPr algn="just"/>
            <a:r>
              <a:rPr lang="pt-BR" sz="2400" dirty="0"/>
              <a:t>Fogo quando controlado é gerador de riquezas e energias.</a:t>
            </a:r>
          </a:p>
          <a:p>
            <a:pPr algn="just"/>
            <a:endParaRPr lang="pt-BR" sz="2400" dirty="0"/>
          </a:p>
        </p:txBody>
      </p:sp>
      <p:sp>
        <p:nvSpPr>
          <p:cNvPr id="7" name="CaixaDeTexto 6">
            <a:extLst>
              <a:ext uri="{FF2B5EF4-FFF2-40B4-BE49-F238E27FC236}">
                <a16:creationId xmlns:a16="http://schemas.microsoft.com/office/drawing/2014/main" id="{24F4147B-92C8-4156-A2FF-E03F4BBD4340}"/>
              </a:ext>
            </a:extLst>
          </p:cNvPr>
          <p:cNvSpPr txBox="1"/>
          <p:nvPr/>
        </p:nvSpPr>
        <p:spPr>
          <a:xfrm>
            <a:off x="6975064" y="3152615"/>
            <a:ext cx="4971618" cy="830997"/>
          </a:xfrm>
          <a:prstGeom prst="rect">
            <a:avLst/>
          </a:prstGeom>
          <a:noFill/>
        </p:spPr>
        <p:txBody>
          <a:bodyPr wrap="square" rtlCol="0">
            <a:spAutoFit/>
          </a:bodyPr>
          <a:lstStyle/>
          <a:p>
            <a:pPr algn="just"/>
            <a:r>
              <a:rPr lang="pt-BR" sz="2400" dirty="0"/>
              <a:t>Fogo quando está fora de controle é causados de incêndios e destruições.</a:t>
            </a:r>
          </a:p>
        </p:txBody>
      </p:sp>
      <p:pic>
        <p:nvPicPr>
          <p:cNvPr id="1026" name="Picture 2" descr="Partes que Compõem uma Caldeira - Togawa Engenharia">
            <a:extLst>
              <a:ext uri="{FF2B5EF4-FFF2-40B4-BE49-F238E27FC236}">
                <a16:creationId xmlns:a16="http://schemas.microsoft.com/office/drawing/2014/main" id="{EF008997-3E4B-4DDA-864A-8F89883AC6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19" b="6639"/>
          <a:stretch/>
        </p:blipFill>
        <p:spPr bwMode="auto">
          <a:xfrm>
            <a:off x="722120" y="4358355"/>
            <a:ext cx="4608400" cy="24996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reporterbetoribeiro.com.br/wp-content/uploads/2019/02/Screenshot_2-47-696x378.jpg">
            <a:extLst>
              <a:ext uri="{FF2B5EF4-FFF2-40B4-BE49-F238E27FC236}">
                <a16:creationId xmlns:a16="http://schemas.microsoft.com/office/drawing/2014/main" id="{2BE5BDD4-2D4A-4F28-84FA-951C4AF09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205" y="4283923"/>
            <a:ext cx="4587599" cy="249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34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98A21-5691-45A7-A788-3EED7CB42E02}"/>
              </a:ext>
            </a:extLst>
          </p:cNvPr>
          <p:cNvSpPr>
            <a:spLocks noGrp="1"/>
          </p:cNvSpPr>
          <p:nvPr>
            <p:ph type="ctrTitle"/>
          </p:nvPr>
        </p:nvSpPr>
        <p:spPr>
          <a:xfrm>
            <a:off x="1073791" y="-1375794"/>
            <a:ext cx="9594209" cy="603644"/>
          </a:xfrm>
        </p:spPr>
        <p:txBody>
          <a:bodyPr>
            <a:normAutofit fontScale="90000"/>
          </a:bodyPr>
          <a:lstStyle/>
          <a:p>
            <a:r>
              <a:rPr lang="pt-BR" sz="4900" b="1" dirty="0">
                <a:solidFill>
                  <a:srgbClr val="161619"/>
                </a:solidFill>
                <a:latin typeface="function_pro"/>
              </a:rPr>
              <a:t>Tipos e classificações de cada extintor </a:t>
            </a:r>
            <a:br>
              <a:rPr lang="pt-BR" dirty="0">
                <a:solidFill>
                  <a:srgbClr val="161619"/>
                </a:solidFill>
                <a:latin typeface="function_pro"/>
              </a:rPr>
            </a:br>
            <a:endParaRPr lang="pt-BR" dirty="0"/>
          </a:p>
        </p:txBody>
      </p:sp>
      <p:sp>
        <p:nvSpPr>
          <p:cNvPr id="4" name="Retângulo 3">
            <a:extLst>
              <a:ext uri="{FF2B5EF4-FFF2-40B4-BE49-F238E27FC236}">
                <a16:creationId xmlns:a16="http://schemas.microsoft.com/office/drawing/2014/main" id="{F799DDDA-56E7-4A2B-864C-7EBCCE805621}"/>
              </a:ext>
            </a:extLst>
          </p:cNvPr>
          <p:cNvSpPr/>
          <p:nvPr/>
        </p:nvSpPr>
        <p:spPr>
          <a:xfrm>
            <a:off x="361436" y="1325563"/>
            <a:ext cx="11240566" cy="4893647"/>
          </a:xfrm>
          <a:prstGeom prst="rect">
            <a:avLst/>
          </a:prstGeom>
        </p:spPr>
        <p:txBody>
          <a:bodyPr wrap="square">
            <a:spAutoFit/>
          </a:bodyPr>
          <a:lstStyle/>
          <a:p>
            <a:r>
              <a:rPr lang="pt-BR" sz="2400" b="1" dirty="0">
                <a:solidFill>
                  <a:srgbClr val="FF0000"/>
                </a:solidFill>
              </a:rPr>
              <a:t>Pó Químico ABC</a:t>
            </a:r>
            <a:r>
              <a:rPr lang="pt-BR" sz="2400" b="1" dirty="0">
                <a:solidFill>
                  <a:srgbClr val="161619"/>
                </a:solidFill>
              </a:rPr>
              <a:t> </a:t>
            </a:r>
          </a:p>
          <a:p>
            <a:endParaRPr lang="pt-BR" sz="2400" b="1" dirty="0">
              <a:solidFill>
                <a:srgbClr val="161619"/>
              </a:solidFill>
            </a:endParaRPr>
          </a:p>
          <a:p>
            <a:endParaRPr lang="pt-BR" sz="2400" dirty="0">
              <a:solidFill>
                <a:srgbClr val="161619"/>
              </a:solidFill>
            </a:endParaRPr>
          </a:p>
          <a:p>
            <a:r>
              <a:rPr lang="pt-BR" sz="2400" dirty="0">
                <a:solidFill>
                  <a:srgbClr val="161619"/>
                </a:solidFill>
              </a:rPr>
              <a:t>O extintor </a:t>
            </a:r>
            <a:r>
              <a:rPr lang="pt-BR" sz="2400" dirty="0">
                <a:solidFill>
                  <a:schemeClr val="accent1"/>
                </a:solidFill>
              </a:rPr>
              <a:t>de Pó Químico ABC </a:t>
            </a:r>
            <a:r>
              <a:rPr lang="pt-BR" sz="2400" dirty="0">
                <a:solidFill>
                  <a:srgbClr val="161619"/>
                </a:solidFill>
              </a:rPr>
              <a:t>é um extintor de baixa pressão.</a:t>
            </a:r>
          </a:p>
          <a:p>
            <a:r>
              <a:rPr lang="pt-BR" sz="2400" dirty="0">
                <a:solidFill>
                  <a:srgbClr val="161619"/>
                </a:solidFill>
              </a:rPr>
              <a:t>Podemos citar um de  6,1 Klg.</a:t>
            </a:r>
          </a:p>
          <a:p>
            <a:r>
              <a:rPr lang="pt-BR" sz="2400" dirty="0">
                <a:solidFill>
                  <a:srgbClr val="161619"/>
                </a:solidFill>
              </a:rPr>
              <a:t>Sua carga extintora é de 4 Klg.</a:t>
            </a:r>
          </a:p>
          <a:p>
            <a:r>
              <a:rPr lang="pt-BR" sz="2400" dirty="0">
                <a:solidFill>
                  <a:srgbClr val="161619"/>
                </a:solidFill>
              </a:rPr>
              <a:t>Ele tem um tempo de descarga de 14 á 20 segundos.</a:t>
            </a:r>
          </a:p>
          <a:p>
            <a:r>
              <a:rPr lang="pt-BR" sz="2400" dirty="0" err="1">
                <a:solidFill>
                  <a:srgbClr val="161619"/>
                </a:solidFill>
              </a:rPr>
              <a:t>Alcançe</a:t>
            </a:r>
            <a:r>
              <a:rPr lang="pt-BR" sz="2400" dirty="0">
                <a:solidFill>
                  <a:srgbClr val="161619"/>
                </a:solidFill>
              </a:rPr>
              <a:t> no jato é de 4 á 8 metros.</a:t>
            </a:r>
          </a:p>
          <a:p>
            <a:r>
              <a:rPr lang="pt-BR" sz="2400" dirty="0">
                <a:solidFill>
                  <a:srgbClr val="161619"/>
                </a:solidFill>
              </a:rPr>
              <a:t>E o melhor dos extintores, o mais </a:t>
            </a:r>
            <a:r>
              <a:rPr lang="pt-BR" sz="2400" dirty="0" err="1">
                <a:solidFill>
                  <a:srgbClr val="161619"/>
                </a:solidFill>
              </a:rPr>
              <a:t>versatil,o</a:t>
            </a:r>
            <a:r>
              <a:rPr lang="pt-BR" sz="2400" dirty="0">
                <a:solidFill>
                  <a:srgbClr val="161619"/>
                </a:solidFill>
              </a:rPr>
              <a:t> mais leve.</a:t>
            </a:r>
          </a:p>
          <a:p>
            <a:r>
              <a:rPr lang="pt-BR" sz="2400" dirty="0">
                <a:solidFill>
                  <a:srgbClr val="161619"/>
                </a:solidFill>
              </a:rPr>
              <a:t>O interessante deste extintor é que o usuário não corre o risco de errar na escolha do </a:t>
            </a:r>
            <a:r>
              <a:rPr lang="pt-BR" sz="2400" dirty="0" err="1">
                <a:solidFill>
                  <a:srgbClr val="161619"/>
                </a:solidFill>
              </a:rPr>
              <a:t>extintor,pois</a:t>
            </a:r>
            <a:r>
              <a:rPr lang="pt-BR" sz="2400" dirty="0">
                <a:solidFill>
                  <a:srgbClr val="161619"/>
                </a:solidFill>
              </a:rPr>
              <a:t> se tiver um fogo na parte </a:t>
            </a:r>
            <a:r>
              <a:rPr lang="pt-BR" sz="2400" dirty="0" err="1">
                <a:solidFill>
                  <a:srgbClr val="161619"/>
                </a:solidFill>
              </a:rPr>
              <a:t>elétrica,ou</a:t>
            </a:r>
            <a:r>
              <a:rPr lang="pt-BR" sz="2400" dirty="0">
                <a:solidFill>
                  <a:srgbClr val="161619"/>
                </a:solidFill>
              </a:rPr>
              <a:t> na parte de </a:t>
            </a:r>
            <a:r>
              <a:rPr lang="pt-BR" sz="2400" dirty="0" err="1">
                <a:solidFill>
                  <a:srgbClr val="161619"/>
                </a:solidFill>
              </a:rPr>
              <a:t>combustível,ou</a:t>
            </a:r>
            <a:r>
              <a:rPr lang="pt-BR" sz="2400" dirty="0">
                <a:solidFill>
                  <a:srgbClr val="161619"/>
                </a:solidFill>
              </a:rPr>
              <a:t> mesmo no tipo A de, ele tem </a:t>
            </a:r>
            <a:r>
              <a:rPr lang="pt-BR" sz="2400" dirty="0" err="1">
                <a:solidFill>
                  <a:srgbClr val="161619"/>
                </a:solidFill>
              </a:rPr>
              <a:t>tem</a:t>
            </a:r>
            <a:r>
              <a:rPr lang="pt-BR" sz="2400" dirty="0">
                <a:solidFill>
                  <a:srgbClr val="161619"/>
                </a:solidFill>
              </a:rPr>
              <a:t> eficiência para ou três.</a:t>
            </a:r>
          </a:p>
          <a:p>
            <a:endParaRPr lang="pt-BR" sz="2400" dirty="0">
              <a:solidFill>
                <a:srgbClr val="161619"/>
              </a:solidFill>
            </a:endParaRPr>
          </a:p>
        </p:txBody>
      </p:sp>
      <p:sp>
        <p:nvSpPr>
          <p:cNvPr id="5" name="Título 1">
            <a:extLst>
              <a:ext uri="{FF2B5EF4-FFF2-40B4-BE49-F238E27FC236}">
                <a16:creationId xmlns:a16="http://schemas.microsoft.com/office/drawing/2014/main" id="{CF328A05-A896-4778-92F8-17EA527B6EBD}"/>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a:t>
            </a:r>
            <a:r>
              <a:rPr lang="pt-BR" b="1" dirty="0" err="1">
                <a:solidFill>
                  <a:schemeClr val="accent2"/>
                </a:solidFill>
              </a:rPr>
              <a:t>Quimico</a:t>
            </a:r>
            <a:r>
              <a:rPr lang="pt-BR" b="1" dirty="0">
                <a:solidFill>
                  <a:schemeClr val="accent2"/>
                </a:solidFill>
              </a:rPr>
              <a:t> ABC” - Onde Usamos</a:t>
            </a:r>
            <a:endParaRPr lang="pt-BR" dirty="0">
              <a:solidFill>
                <a:srgbClr val="00B0F0"/>
              </a:solidFill>
            </a:endParaRPr>
          </a:p>
        </p:txBody>
      </p:sp>
    </p:spTree>
    <p:extLst>
      <p:ext uri="{BB962C8B-B14F-4D97-AF65-F5344CB8AC3E}">
        <p14:creationId xmlns:p14="http://schemas.microsoft.com/office/powerpoint/2010/main" val="2468948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0B92DC1-ABBA-4EE6-A6D2-A77BB26237A6}"/>
              </a:ext>
            </a:extLst>
          </p:cNvPr>
          <p:cNvSpPr>
            <a:spLocks noChangeArrowheads="1"/>
          </p:cNvSpPr>
          <p:nvPr/>
        </p:nvSpPr>
        <p:spPr bwMode="auto">
          <a:xfrm>
            <a:off x="502920" y="1544976"/>
            <a:ext cx="11369039"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3028D"/>
                </a:solidFill>
                <a:effectLst/>
                <a:latin typeface="+mn-lt"/>
              </a:rPr>
              <a:t>1 – </a:t>
            </a:r>
            <a:r>
              <a:rPr kumimoji="0" lang="pt-BR" altLang="pt-BR" sz="2400" b="1" i="0" u="none" strike="noStrike" cap="none" normalizeH="0" baseline="0" dirty="0">
                <a:ln>
                  <a:noFill/>
                </a:ln>
                <a:solidFill>
                  <a:srgbClr val="03028D"/>
                </a:solidFill>
                <a:effectLst/>
                <a:latin typeface="+mn-lt"/>
              </a:rPr>
              <a:t>Nunca deixe a empresa sem extintor</a:t>
            </a:r>
            <a:r>
              <a:rPr kumimoji="0" lang="pt-BR" altLang="pt-BR" sz="2400" b="0" i="0" u="none" strike="noStrike" cap="none" normalizeH="0" baseline="0" dirty="0">
                <a:ln>
                  <a:noFill/>
                </a:ln>
                <a:solidFill>
                  <a:srgbClr val="03028D"/>
                </a:solidFill>
                <a:effectLst/>
                <a:latin typeface="+mn-lt"/>
              </a:rPr>
              <a:t>: </a:t>
            </a:r>
            <a:r>
              <a:rPr kumimoji="0" lang="pt-BR" altLang="pt-BR" sz="2400" b="0" i="0" u="none" strike="noStrike" cap="none" normalizeH="0" baseline="0" dirty="0">
                <a:ln>
                  <a:noFill/>
                </a:ln>
                <a:solidFill>
                  <a:srgbClr val="000000"/>
                </a:solidFill>
                <a:effectLst/>
                <a:latin typeface="+mn-lt"/>
              </a:rPr>
              <a:t>Quando for realizar a recarga dos extintores mantenha pelo menos metade da empresa com extintores. Sua empresa não pode ficar desprotegida.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Isso é um erro grave que pode custar vidas humanas e também todo o patrimônio do empregador. Por isso, dê preferência para empresas que forneçam extintores substitutos no período de recarga. Afinal, mesmo que os extintores da empresa estiverem sendo recarregado você precisa ter extintores para o caso de incêndio.</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O incêndio não vai levar em consideração seus extintores estão sendo recarregado ou se eles estão na empresa. Ele pode acontecer a qualquer momento, isso não é ser pessimista, é ser prevencionista!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A empresa precisa estar preparada para atuar no combate a incêndio o tempo todo.</a:t>
            </a:r>
            <a:endParaRPr kumimoji="0" lang="pt-BR" altLang="pt-BR"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360391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0B92DC1-ABBA-4EE6-A6D2-A77BB26237A6}"/>
              </a:ext>
            </a:extLst>
          </p:cNvPr>
          <p:cNvSpPr>
            <a:spLocks noChangeArrowheads="1"/>
          </p:cNvSpPr>
          <p:nvPr/>
        </p:nvSpPr>
        <p:spPr bwMode="auto">
          <a:xfrm>
            <a:off x="685801" y="1950346"/>
            <a:ext cx="11264462"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3028D"/>
                </a:solidFill>
                <a:effectLst/>
                <a:latin typeface="+mn-lt"/>
              </a:rPr>
              <a:t>2 – </a:t>
            </a:r>
            <a:r>
              <a:rPr kumimoji="0" lang="pt-BR" altLang="pt-BR" sz="2400" b="1" i="0" u="none" strike="noStrike" cap="none" normalizeH="0" baseline="0" dirty="0">
                <a:ln>
                  <a:noFill/>
                </a:ln>
                <a:solidFill>
                  <a:srgbClr val="03028D"/>
                </a:solidFill>
                <a:effectLst/>
                <a:latin typeface="+mn-lt"/>
              </a:rPr>
              <a:t>Local de instalação</a:t>
            </a:r>
            <a:r>
              <a:rPr kumimoji="0" lang="pt-BR" altLang="pt-BR" sz="2400" b="0" i="0" u="none" strike="noStrike" cap="none" normalizeH="0" baseline="0" dirty="0">
                <a:ln>
                  <a:noFill/>
                </a:ln>
                <a:solidFill>
                  <a:srgbClr val="03028D"/>
                </a:solidFill>
                <a:effectLst/>
                <a:latin typeface="+mn-lt"/>
              </a:rPr>
              <a:t>: </a:t>
            </a:r>
            <a:r>
              <a:rPr lang="pt-BR" altLang="pt-BR" sz="2400" dirty="0">
                <a:solidFill>
                  <a:srgbClr val="000000"/>
                </a:solidFill>
                <a:latin typeface="+mn-lt"/>
              </a:rPr>
              <a:t>O</a:t>
            </a:r>
            <a:r>
              <a:rPr kumimoji="0" lang="pt-BR" altLang="pt-BR" sz="2400" b="0" i="0" u="none" strike="noStrike" cap="none" normalizeH="0" baseline="0" dirty="0">
                <a:ln>
                  <a:noFill/>
                </a:ln>
                <a:solidFill>
                  <a:srgbClr val="000000"/>
                </a:solidFill>
                <a:effectLst/>
                <a:latin typeface="+mn-lt"/>
              </a:rPr>
              <a:t> extintor deve ser colocado exatamente onde o projeto determinar.</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Se o projeto determinar extintor de pó químico tem que ser pó químico, e não CO2! Devemos respeitar 100 por cento do que o projeto determinar. E se o projeto estiver inadequado não devemos tentar resolver por conta própria e sim acionar o profissional que elaborou o projeto e alertá-lo sobre as possíveis mudanças que devem ser feitas.</a:t>
            </a:r>
            <a:endParaRPr kumimoji="0" lang="pt-BR" altLang="pt-BR"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584859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0B92DC1-ABBA-4EE6-A6D2-A77BB26237A6}"/>
              </a:ext>
            </a:extLst>
          </p:cNvPr>
          <p:cNvSpPr>
            <a:spLocks noChangeArrowheads="1"/>
          </p:cNvSpPr>
          <p:nvPr/>
        </p:nvSpPr>
        <p:spPr bwMode="auto">
          <a:xfrm>
            <a:off x="685801" y="2504344"/>
            <a:ext cx="11264462"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3028D"/>
                </a:solidFill>
                <a:effectLst/>
                <a:latin typeface="+mn-lt"/>
              </a:rPr>
              <a:t>3 – </a:t>
            </a:r>
            <a:r>
              <a:rPr kumimoji="0" lang="pt-BR" altLang="pt-BR" sz="2400" b="1" i="0" u="none" strike="noStrike" cap="none" normalizeH="0" baseline="0" dirty="0">
                <a:ln>
                  <a:noFill/>
                </a:ln>
                <a:solidFill>
                  <a:srgbClr val="03028D"/>
                </a:solidFill>
                <a:effectLst/>
                <a:latin typeface="+mn-lt"/>
              </a:rPr>
              <a:t>Pessoas treinadas</a:t>
            </a:r>
            <a:r>
              <a:rPr kumimoji="0" lang="pt-BR" altLang="pt-BR" sz="2400" b="0" i="0" u="none" strike="noStrike" cap="none" normalizeH="0" baseline="0" dirty="0">
                <a:ln>
                  <a:noFill/>
                </a:ln>
                <a:solidFill>
                  <a:srgbClr val="03028D"/>
                </a:solidFill>
                <a:effectLst/>
                <a:latin typeface="+mn-lt"/>
              </a:rPr>
              <a:t>: </a:t>
            </a:r>
            <a:r>
              <a:rPr kumimoji="0" lang="pt-BR" altLang="pt-BR" sz="2400" b="0" i="0" u="none" strike="noStrike" cap="none" normalizeH="0" baseline="0" dirty="0">
                <a:ln>
                  <a:noFill/>
                </a:ln>
                <a:solidFill>
                  <a:srgbClr val="000000"/>
                </a:solidFill>
                <a:effectLst/>
                <a:latin typeface="+mn-lt"/>
              </a:rPr>
              <a:t>De nada adianta você ter o melhor programa de prevenção e combate incêndio da sua cidade ou do Brasil, se não tiver pessoas preparadas para utilizar os equipamentos de combate a incêndio.</a:t>
            </a:r>
            <a:endParaRPr kumimoji="0" lang="pt-BR" altLang="pt-BR"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761760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FB3616A-1786-4F55-B1E3-15D236EB2A8A}"/>
              </a:ext>
            </a:extLst>
          </p:cNvPr>
          <p:cNvSpPr txBox="1"/>
          <p:nvPr/>
        </p:nvSpPr>
        <p:spPr>
          <a:xfrm>
            <a:off x="4389120" y="2598821"/>
            <a:ext cx="3743717" cy="646331"/>
          </a:xfrm>
          <a:prstGeom prst="rect">
            <a:avLst/>
          </a:prstGeom>
          <a:noFill/>
        </p:spPr>
        <p:txBody>
          <a:bodyPr wrap="none" rtlCol="0">
            <a:spAutoFit/>
          </a:bodyPr>
          <a:lstStyle/>
          <a:p>
            <a:r>
              <a:rPr lang="pt-BR" sz="3600" dirty="0" err="1"/>
              <a:t>Conteudo</a:t>
            </a:r>
            <a:r>
              <a:rPr lang="pt-BR" sz="3600" dirty="0"/>
              <a:t> </a:t>
            </a:r>
            <a:r>
              <a:rPr lang="pt-BR" sz="3600" dirty="0" err="1"/>
              <a:t>sr</a:t>
            </a:r>
            <a:r>
              <a:rPr lang="pt-BR" sz="3600" dirty="0"/>
              <a:t> </a:t>
            </a:r>
            <a:r>
              <a:rPr lang="pt-BR" sz="3600" dirty="0" err="1"/>
              <a:t>osmar</a:t>
            </a:r>
            <a:endParaRPr lang="pt-BR" sz="3600" dirty="0"/>
          </a:p>
        </p:txBody>
      </p:sp>
    </p:spTree>
    <p:extLst>
      <p:ext uri="{BB962C8B-B14F-4D97-AF65-F5344CB8AC3E}">
        <p14:creationId xmlns:p14="http://schemas.microsoft.com/office/powerpoint/2010/main" val="3590341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logo.jpg"/>
          <p:cNvPicPr>
            <a:picLocks noChangeAspect="1"/>
          </p:cNvPicPr>
          <p:nvPr/>
        </p:nvPicPr>
        <p:blipFill>
          <a:blip r:embed="rId2" cstate="print"/>
          <a:stretch>
            <a:fillRect/>
          </a:stretch>
        </p:blipFill>
        <p:spPr>
          <a:xfrm>
            <a:off x="885978" y="272846"/>
            <a:ext cx="5553075" cy="5486400"/>
          </a:xfrm>
          <a:prstGeom prst="rect">
            <a:avLst/>
          </a:prstGeom>
        </p:spPr>
      </p:pic>
      <p:sp>
        <p:nvSpPr>
          <p:cNvPr id="7" name="Retângulo 6"/>
          <p:cNvSpPr/>
          <p:nvPr/>
        </p:nvSpPr>
        <p:spPr>
          <a:xfrm>
            <a:off x="5169976" y="5236026"/>
            <a:ext cx="6525825" cy="523220"/>
          </a:xfrm>
          <a:prstGeom prst="rect">
            <a:avLst/>
          </a:prstGeom>
        </p:spPr>
        <p:txBody>
          <a:bodyPr wrap="none">
            <a:spAutoFit/>
          </a:bodyPr>
          <a:lstStyle/>
          <a:p>
            <a:r>
              <a:rPr lang="pt-BR" sz="2800" dirty="0"/>
              <a:t>IT Nº 20/2019  - Sinalização de Emergência</a:t>
            </a:r>
          </a:p>
        </p:txBody>
      </p:sp>
    </p:spTree>
    <p:extLst>
      <p:ext uri="{BB962C8B-B14F-4D97-AF65-F5344CB8AC3E}">
        <p14:creationId xmlns:p14="http://schemas.microsoft.com/office/powerpoint/2010/main" val="2106433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70686" y="133325"/>
            <a:ext cx="11913833" cy="1050848"/>
          </a:xfrm>
        </p:spPr>
        <p:txBody>
          <a:bodyPr>
            <a:normAutofit/>
          </a:bodyPr>
          <a:lstStyle/>
          <a:p>
            <a:pPr algn="l"/>
            <a:r>
              <a:rPr lang="pt-BR" sz="4400" dirty="0">
                <a:solidFill>
                  <a:srgbClr val="03028D"/>
                </a:solidFill>
              </a:rPr>
              <a:t>Sinalização de Emergência</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684431" y="3815839"/>
            <a:ext cx="7572652" cy="1540352"/>
          </a:xfrm>
        </p:spPr>
        <p:txBody>
          <a:bodyPr>
            <a:noAutofit/>
          </a:bodyPr>
          <a:lstStyle/>
          <a:p>
            <a:pPr marL="342900" lvl="0" indent="-342900" algn="just">
              <a:buFont typeface="Arial" panose="020B0604020202020204" pitchFamily="34" charset="0"/>
              <a:buChar char="•"/>
            </a:pPr>
            <a:r>
              <a:rPr lang="pt-BR" dirty="0"/>
              <a:t>Fácil leitura, compreensão, com grafismo, cor e tamanho adequado;</a:t>
            </a:r>
          </a:p>
          <a:p>
            <a:pPr lvl="0" algn="just"/>
            <a:endParaRPr lang="pt-BR" dirty="0"/>
          </a:p>
          <a:p>
            <a:pPr marL="342900" lvl="0" indent="-342900" algn="just">
              <a:buFont typeface="Arial" panose="020B0604020202020204" pitchFamily="34" charset="0"/>
              <a:buChar char="•"/>
            </a:pPr>
            <a:r>
              <a:rPr lang="pt-BR" dirty="0"/>
              <a:t>Instalação em locais de fácil visualização e acesso;</a:t>
            </a:r>
          </a:p>
          <a:p>
            <a:pPr lvl="0" algn="just"/>
            <a:endParaRPr lang="pt-BR" dirty="0"/>
          </a:p>
        </p:txBody>
      </p:sp>
      <p:pic>
        <p:nvPicPr>
          <p:cNvPr id="4" name="Imagem 3">
            <a:extLst>
              <a:ext uri="{FF2B5EF4-FFF2-40B4-BE49-F238E27FC236}">
                <a16:creationId xmlns:a16="http://schemas.microsoft.com/office/drawing/2014/main" id="{17B1B073-DFA3-4BF2-ADF9-5E19FD475D03}"/>
              </a:ext>
            </a:extLst>
          </p:cNvPr>
          <p:cNvPicPr>
            <a:picLocks noChangeAspect="1"/>
          </p:cNvPicPr>
          <p:nvPr/>
        </p:nvPicPr>
        <p:blipFill rotWithShape="1">
          <a:blip r:embed="rId2" cstate="print"/>
          <a:srcRect l="61693" t="31722" r="6040" b="41139"/>
          <a:stretch/>
        </p:blipFill>
        <p:spPr>
          <a:xfrm>
            <a:off x="8778040" y="1994164"/>
            <a:ext cx="2649501" cy="1647224"/>
          </a:xfrm>
          <a:prstGeom prst="rect">
            <a:avLst/>
          </a:prstGeom>
        </p:spPr>
      </p:pic>
      <p:pic>
        <p:nvPicPr>
          <p:cNvPr id="5" name="Imagem 4">
            <a:extLst>
              <a:ext uri="{FF2B5EF4-FFF2-40B4-BE49-F238E27FC236}">
                <a16:creationId xmlns:a16="http://schemas.microsoft.com/office/drawing/2014/main" id="{192380CD-EF75-40E5-AC1C-F95F670EC1A5}"/>
              </a:ext>
            </a:extLst>
          </p:cNvPr>
          <p:cNvPicPr>
            <a:picLocks noChangeAspect="1"/>
          </p:cNvPicPr>
          <p:nvPr/>
        </p:nvPicPr>
        <p:blipFill rotWithShape="1">
          <a:blip r:embed="rId2" cstate="print"/>
          <a:srcRect l="6924" t="64156" r="59960" b="6121"/>
          <a:stretch/>
        </p:blipFill>
        <p:spPr>
          <a:xfrm>
            <a:off x="8778040" y="4013296"/>
            <a:ext cx="2771621" cy="1838864"/>
          </a:xfrm>
          <a:prstGeom prst="rect">
            <a:avLst/>
          </a:prstGeom>
        </p:spPr>
      </p:pic>
      <p:sp>
        <p:nvSpPr>
          <p:cNvPr id="6" name="Retângulo 5"/>
          <p:cNvSpPr/>
          <p:nvPr/>
        </p:nvSpPr>
        <p:spPr>
          <a:xfrm>
            <a:off x="803909" y="1994164"/>
            <a:ext cx="7496175" cy="1200329"/>
          </a:xfrm>
          <a:prstGeom prst="rect">
            <a:avLst/>
          </a:prstGeom>
        </p:spPr>
        <p:txBody>
          <a:bodyPr wrap="square">
            <a:spAutoFit/>
          </a:bodyPr>
          <a:lstStyle/>
          <a:p>
            <a:pPr algn="just"/>
            <a:r>
              <a:rPr lang="pt-BR" sz="2400" dirty="0"/>
              <a:t>A sinalização de emergência tem como objetivo alertar para os riscos existentes na edificação e indicar a localização dos equipamentos de combate a incêndio.</a:t>
            </a:r>
          </a:p>
        </p:txBody>
      </p:sp>
    </p:spTree>
    <p:extLst>
      <p:ext uri="{BB962C8B-B14F-4D97-AF65-F5344CB8AC3E}">
        <p14:creationId xmlns:p14="http://schemas.microsoft.com/office/powerpoint/2010/main" val="1442725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14375" y="2828836"/>
            <a:ext cx="10758487" cy="954107"/>
          </a:xfrm>
          <a:prstGeom prst="rect">
            <a:avLst/>
          </a:prstGeom>
        </p:spPr>
        <p:txBody>
          <a:bodyPr wrap="square">
            <a:spAutoFit/>
          </a:bodyPr>
          <a:lstStyle/>
          <a:p>
            <a:pPr algn="ctr"/>
            <a:r>
              <a:rPr lang="pt-BR" sz="2800" dirty="0"/>
              <a:t>É a “Norma Regulamentadora” que tem por objetivo fixar as cores que devem ser usadas nos locais de trabalho para prevenção de acidentes.</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13574" y="274320"/>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i="0" u="none" strike="noStrike" kern="1200" cap="none" spc="0" normalizeH="0" baseline="0" noProof="0" dirty="0">
                <a:ln>
                  <a:noFill/>
                </a:ln>
                <a:solidFill>
                  <a:srgbClr val="03028D"/>
                </a:solidFill>
                <a:effectLst/>
                <a:uLnTx/>
                <a:uFillTx/>
                <a:latin typeface="+mj-lt"/>
                <a:ea typeface="+mj-ea"/>
                <a:cs typeface="+mj-cs"/>
              </a:rPr>
              <a:t>O que é a NR26</a:t>
            </a:r>
          </a:p>
        </p:txBody>
      </p:sp>
    </p:spTree>
    <p:extLst>
      <p:ext uri="{BB962C8B-B14F-4D97-AF65-F5344CB8AC3E}">
        <p14:creationId xmlns:p14="http://schemas.microsoft.com/office/powerpoint/2010/main" val="1471508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31520" y="2231618"/>
            <a:ext cx="11087100" cy="3539430"/>
          </a:xfrm>
          <a:prstGeom prst="rect">
            <a:avLst/>
          </a:prstGeom>
        </p:spPr>
        <p:txBody>
          <a:bodyPr wrap="square">
            <a:spAutoFit/>
          </a:bodyPr>
          <a:lstStyle/>
          <a:p>
            <a:endParaRPr lang="pt-BR" sz="2800" dirty="0"/>
          </a:p>
          <a:p>
            <a:pPr algn="just"/>
            <a:r>
              <a:rPr lang="pt-BR" sz="2800" dirty="0"/>
              <a:t>• Prevenção de Acidentes;</a:t>
            </a:r>
          </a:p>
          <a:p>
            <a:pPr algn="just"/>
            <a:endParaRPr lang="pt-BR" sz="2800" dirty="0"/>
          </a:p>
          <a:p>
            <a:pPr algn="just"/>
            <a:r>
              <a:rPr lang="pt-BR" sz="2800" dirty="0"/>
              <a:t>• Identificar os equipamentos de segurança;</a:t>
            </a:r>
          </a:p>
          <a:p>
            <a:pPr algn="just"/>
            <a:endParaRPr lang="pt-BR" sz="2800" dirty="0"/>
          </a:p>
          <a:p>
            <a:pPr algn="just"/>
            <a:r>
              <a:rPr lang="pt-BR" sz="2800" dirty="0"/>
              <a:t>• Delimitar áreas;</a:t>
            </a:r>
          </a:p>
          <a:p>
            <a:pPr algn="just"/>
            <a:endParaRPr lang="pt-BR" sz="2800" dirty="0"/>
          </a:p>
          <a:p>
            <a:pPr algn="just"/>
            <a:r>
              <a:rPr lang="pt-BR" sz="2800" dirty="0"/>
              <a:t>• Identificar e advertir acerca dos riscos existentes. </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18160" y="394868"/>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i="0" u="none" strike="noStrike" kern="1200" cap="none" spc="0" normalizeH="0" baseline="0" noProof="0" dirty="0">
                <a:ln>
                  <a:noFill/>
                </a:ln>
                <a:solidFill>
                  <a:srgbClr val="03028D"/>
                </a:solidFill>
                <a:effectLst/>
                <a:uLnTx/>
                <a:uFillTx/>
                <a:latin typeface="+mj-lt"/>
                <a:ea typeface="+mj-ea"/>
                <a:cs typeface="+mj-cs"/>
              </a:rPr>
              <a:t>Objetivo</a:t>
            </a:r>
          </a:p>
        </p:txBody>
      </p:sp>
    </p:spTree>
    <p:extLst>
      <p:ext uri="{BB962C8B-B14F-4D97-AF65-F5344CB8AC3E}">
        <p14:creationId xmlns:p14="http://schemas.microsoft.com/office/powerpoint/2010/main" val="3528555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730927" y="349810"/>
            <a:ext cx="11913833" cy="1050848"/>
          </a:xfrm>
        </p:spPr>
        <p:txBody>
          <a:bodyPr>
            <a:normAutofit/>
          </a:bodyPr>
          <a:lstStyle/>
          <a:p>
            <a:pPr algn="l"/>
            <a:r>
              <a:rPr lang="pt-BR" sz="4400" dirty="0">
                <a:solidFill>
                  <a:srgbClr val="03028D"/>
                </a:solidFill>
              </a:rPr>
              <a:t>Onde Usamos</a:t>
            </a:r>
          </a:p>
        </p:txBody>
      </p:sp>
      <p:sp>
        <p:nvSpPr>
          <p:cNvPr id="5" name="Retângulo 4">
            <a:extLst>
              <a:ext uri="{FF2B5EF4-FFF2-40B4-BE49-F238E27FC236}">
                <a16:creationId xmlns:a16="http://schemas.microsoft.com/office/drawing/2014/main" id="{587BABBC-3DA2-4EC5-A2C9-023F00EC083F}"/>
              </a:ext>
            </a:extLst>
          </p:cNvPr>
          <p:cNvSpPr/>
          <p:nvPr/>
        </p:nvSpPr>
        <p:spPr>
          <a:xfrm>
            <a:off x="624247" y="2459854"/>
            <a:ext cx="10428303" cy="3108543"/>
          </a:xfrm>
          <a:prstGeom prst="rect">
            <a:avLst/>
          </a:prstGeom>
        </p:spPr>
        <p:txBody>
          <a:bodyPr wrap="square">
            <a:spAutoFit/>
          </a:bodyPr>
          <a:lstStyle/>
          <a:p>
            <a:pPr marL="342900" indent="-342900" algn="just">
              <a:buFont typeface="Arial" panose="020B0604020202020204" pitchFamily="34" charset="0"/>
              <a:buChar char="•"/>
            </a:pPr>
            <a:r>
              <a:rPr lang="pt-BR" sz="2800" dirty="0"/>
              <a:t>Casos de incêndio;</a:t>
            </a:r>
          </a:p>
          <a:p>
            <a:pPr algn="just"/>
            <a:endParaRPr lang="pt-BR" sz="2800" dirty="0"/>
          </a:p>
          <a:p>
            <a:pPr marL="342900" indent="-342900" algn="just">
              <a:buFont typeface="Arial" panose="020B0604020202020204" pitchFamily="34" charset="0"/>
              <a:buChar char="•"/>
            </a:pPr>
            <a:r>
              <a:rPr lang="pt-BR" sz="2800" dirty="0"/>
              <a:t>Desabamentos;</a:t>
            </a:r>
          </a:p>
          <a:p>
            <a:pPr algn="just"/>
            <a:endParaRPr lang="pt-BR" sz="2800" dirty="0"/>
          </a:p>
          <a:p>
            <a:pPr marL="342900" indent="-342900" algn="just">
              <a:buFont typeface="Arial" panose="020B0604020202020204" pitchFamily="34" charset="0"/>
              <a:buChar char="•"/>
            </a:pPr>
            <a:r>
              <a:rPr lang="pt-BR" sz="2800" dirty="0"/>
              <a:t>Outros casos que necessitam o encaminhamento para área segura, devido a situações de pânico em emergências, e é preponderante para a prevenção de acidentes graves.</a:t>
            </a:r>
          </a:p>
        </p:txBody>
      </p:sp>
    </p:spTree>
    <p:extLst>
      <p:ext uri="{BB962C8B-B14F-4D97-AF65-F5344CB8AC3E}">
        <p14:creationId xmlns:p14="http://schemas.microsoft.com/office/powerpoint/2010/main" val="2972956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0DC55AF-8A2D-4B00-A931-1A5CB9C441AC}"/>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
        <p:nvSpPr>
          <p:cNvPr id="5" name="CaixaDeTexto 4">
            <a:extLst>
              <a:ext uri="{FF2B5EF4-FFF2-40B4-BE49-F238E27FC236}">
                <a16:creationId xmlns:a16="http://schemas.microsoft.com/office/drawing/2014/main" id="{4C2ABF9F-A9D1-49B8-89A4-E39AB0864554}"/>
              </a:ext>
            </a:extLst>
          </p:cNvPr>
          <p:cNvSpPr txBox="1"/>
          <p:nvPr/>
        </p:nvSpPr>
        <p:spPr>
          <a:xfrm>
            <a:off x="646369" y="2349608"/>
            <a:ext cx="4878532" cy="2677656"/>
          </a:xfrm>
          <a:prstGeom prst="rect">
            <a:avLst/>
          </a:prstGeom>
          <a:noFill/>
        </p:spPr>
        <p:txBody>
          <a:bodyPr wrap="square" rtlCol="0">
            <a:spAutoFit/>
          </a:bodyPr>
          <a:lstStyle/>
          <a:p>
            <a:pPr algn="just"/>
            <a:r>
              <a:rPr lang="pt-BR" sz="2800" dirty="0">
                <a:solidFill>
                  <a:srgbClr val="03028D"/>
                </a:solidFill>
              </a:rPr>
              <a:t>Naturais: </a:t>
            </a:r>
            <a:r>
              <a:rPr lang="pt-BR" sz="2800" dirty="0"/>
              <a:t>Quando o incêndio é originado em razão dos fenômenos da natureza, que agem por si só, completamente independente da vontade humana. </a:t>
            </a:r>
          </a:p>
        </p:txBody>
      </p:sp>
      <p:pic>
        <p:nvPicPr>
          <p:cNvPr id="1026" name="Picture 2" descr="Incêndios em 2020 poderão ser catastróficos em Portugal">
            <a:extLst>
              <a:ext uri="{FF2B5EF4-FFF2-40B4-BE49-F238E27FC236}">
                <a16:creationId xmlns:a16="http://schemas.microsoft.com/office/drawing/2014/main" id="{57171C81-912D-429A-9596-395E5CD53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893" y="2131730"/>
            <a:ext cx="6048615" cy="306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903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640523" y="275504"/>
            <a:ext cx="10515600" cy="1325563"/>
          </a:xfrm>
        </p:spPr>
        <p:txBody>
          <a:bodyPr/>
          <a:lstStyle/>
          <a:p>
            <a:r>
              <a:rPr lang="pt-BR" dirty="0">
                <a:solidFill>
                  <a:srgbClr val="03028D"/>
                </a:solidFill>
              </a:rPr>
              <a:t>Cores das Placas</a:t>
            </a:r>
          </a:p>
        </p:txBody>
      </p:sp>
      <p:sp>
        <p:nvSpPr>
          <p:cNvPr id="6" name="Retângulo 5"/>
          <p:cNvSpPr/>
          <p:nvPr/>
        </p:nvSpPr>
        <p:spPr>
          <a:xfrm>
            <a:off x="5251133" y="2955726"/>
            <a:ext cx="2291464" cy="646331"/>
          </a:xfrm>
          <a:prstGeom prst="rect">
            <a:avLst/>
          </a:prstGeom>
        </p:spPr>
        <p:txBody>
          <a:bodyPr wrap="square">
            <a:spAutoFit/>
          </a:bodyPr>
          <a:lstStyle/>
          <a:p>
            <a:r>
              <a:rPr lang="pt-BR" sz="3600" dirty="0">
                <a:solidFill>
                  <a:srgbClr val="03028D"/>
                </a:solidFill>
              </a:rPr>
              <a:t>O Que é?</a:t>
            </a:r>
          </a:p>
        </p:txBody>
      </p:sp>
    </p:spTree>
    <p:extLst>
      <p:ext uri="{BB962C8B-B14F-4D97-AF65-F5344CB8AC3E}">
        <p14:creationId xmlns:p14="http://schemas.microsoft.com/office/powerpoint/2010/main" val="1041196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vert="horz" lIns="91440" tIns="45720" rIns="91440" bIns="45720" rtlCol="0" anchor="ctr">
            <a:normAutofit/>
          </a:bodyPr>
          <a:lstStyle/>
          <a:p>
            <a:r>
              <a:rPr lang="pt-BR" dirty="0">
                <a:solidFill>
                  <a:srgbClr val="03028D"/>
                </a:solidFill>
              </a:rPr>
              <a:t>Verde - Orientação e Salvamento</a:t>
            </a:r>
          </a:p>
        </p:txBody>
      </p:sp>
      <p:pic>
        <p:nvPicPr>
          <p:cNvPr id="14" name="Imagem 1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608" t="43474" r="60587" b="4615"/>
          <a:stretch/>
        </p:blipFill>
        <p:spPr>
          <a:xfrm>
            <a:off x="384758" y="2018119"/>
            <a:ext cx="4042863" cy="3153960"/>
          </a:xfrm>
          <a:prstGeom prst="rect">
            <a:avLst/>
          </a:prstGeom>
        </p:spPr>
      </p:pic>
      <p:pic>
        <p:nvPicPr>
          <p:cNvPr id="4" name="Imagem 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39939" t="43474" r="21431" b="4615"/>
          <a:stretch/>
        </p:blipFill>
        <p:spPr>
          <a:xfrm>
            <a:off x="4548109" y="2018119"/>
            <a:ext cx="4024576" cy="3153960"/>
          </a:xfrm>
          <a:prstGeom prst="rect">
            <a:avLst/>
          </a:prstGeom>
        </p:spPr>
      </p:pic>
      <p:sp>
        <p:nvSpPr>
          <p:cNvPr id="5" name="Subtítulo 2">
            <a:extLst>
              <a:ext uri="{FF2B5EF4-FFF2-40B4-BE49-F238E27FC236}">
                <a16:creationId xmlns:a16="http://schemas.microsoft.com/office/drawing/2014/main" id="{51F4D769-12C7-47F9-A1C4-E7A0EE48693D}"/>
              </a:ext>
            </a:extLst>
          </p:cNvPr>
          <p:cNvSpPr txBox="1">
            <a:spLocks/>
          </p:cNvSpPr>
          <p:nvPr/>
        </p:nvSpPr>
        <p:spPr>
          <a:xfrm>
            <a:off x="8826551" y="2639027"/>
            <a:ext cx="2743015" cy="2414236"/>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sz="2400" dirty="0"/>
              <a:t>Passagens</a:t>
            </a:r>
            <a:r>
              <a:rPr kumimoji="0" lang="pt-BR" sz="2400" b="0" i="0" u="none" strike="noStrike" kern="1200" cap="none" spc="0" normalizeH="0" baseline="0" noProof="0" dirty="0">
                <a:ln>
                  <a:noFill/>
                </a:ln>
                <a:solidFill>
                  <a:schemeClr val="tx1"/>
                </a:solidFill>
                <a:effectLst/>
                <a:uLnTx/>
                <a:uFillTx/>
                <a:latin typeface="+mn-lt"/>
                <a:ea typeface="+mn-ea"/>
                <a:cs typeface="+mn-cs"/>
              </a:rPr>
              <a:t> de Urgência;</a:t>
            </a: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pt-BR"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pt-BR" sz="2400" b="0" i="0" u="none" strike="noStrike" kern="1200" cap="none" spc="0" normalizeH="0" baseline="0" noProof="0" dirty="0">
                <a:ln>
                  <a:noFill/>
                </a:ln>
                <a:solidFill>
                  <a:schemeClr val="tx1"/>
                </a:solidFill>
                <a:effectLst/>
                <a:uLnTx/>
                <a:uFillTx/>
                <a:latin typeface="+mn-lt"/>
                <a:ea typeface="+mn-ea"/>
                <a:cs typeface="+mn-cs"/>
              </a:rPr>
              <a:t>Orientações.</a:t>
            </a:r>
          </a:p>
        </p:txBody>
      </p:sp>
    </p:spTree>
    <p:extLst>
      <p:ext uri="{BB962C8B-B14F-4D97-AF65-F5344CB8AC3E}">
        <p14:creationId xmlns:p14="http://schemas.microsoft.com/office/powerpoint/2010/main" val="521117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vert="horz" lIns="91440" tIns="45720" rIns="91440" bIns="45720" rtlCol="0" anchor="ctr">
            <a:normAutofit/>
          </a:bodyPr>
          <a:lstStyle/>
          <a:p>
            <a:r>
              <a:rPr lang="pt-BR" dirty="0">
                <a:solidFill>
                  <a:srgbClr val="03028D"/>
                </a:solidFill>
              </a:rPr>
              <a:t>Vermelha - Aparelhos de Proteção e Combate à Incêndio</a:t>
            </a:r>
          </a:p>
        </p:txBody>
      </p:sp>
      <p:pic>
        <p:nvPicPr>
          <p:cNvPr id="9" name="Picture 4"/>
          <p:cNvPicPr>
            <a:picLocks noChangeAspect="1" noChangeArrowheads="1"/>
          </p:cNvPicPr>
          <p:nvPr/>
        </p:nvPicPr>
        <p:blipFill>
          <a:blip r:embed="rId2" cstate="print"/>
          <a:srcRect/>
          <a:stretch>
            <a:fillRect/>
          </a:stretch>
        </p:blipFill>
        <p:spPr bwMode="auto">
          <a:xfrm>
            <a:off x="1497554" y="4605332"/>
            <a:ext cx="3469390" cy="1743075"/>
          </a:xfrm>
          <a:prstGeom prst="rect">
            <a:avLst/>
          </a:prstGeom>
          <a:noFill/>
          <a:ln w="9525">
            <a:noFill/>
            <a:miter lim="800000"/>
            <a:headEnd/>
            <a:tailEnd/>
          </a:ln>
        </p:spPr>
      </p:pic>
      <p:grpSp>
        <p:nvGrpSpPr>
          <p:cNvPr id="17" name="Grupo 16"/>
          <p:cNvGrpSpPr/>
          <p:nvPr/>
        </p:nvGrpSpPr>
        <p:grpSpPr>
          <a:xfrm>
            <a:off x="6535554" y="1657150"/>
            <a:ext cx="4743870" cy="4691257"/>
            <a:chOff x="748656" y="1354348"/>
            <a:chExt cx="3989490" cy="3445430"/>
          </a:xfrm>
        </p:grpSpPr>
        <p:pic>
          <p:nvPicPr>
            <p:cNvPr id="2054" name="Picture 6"/>
            <p:cNvPicPr>
              <a:picLocks noChangeAspect="1" noChangeArrowheads="1"/>
            </p:cNvPicPr>
            <p:nvPr/>
          </p:nvPicPr>
          <p:blipFill>
            <a:blip r:embed="rId3" cstate="print"/>
            <a:srcRect l="26221" t="12500" r="17902" b="3230"/>
            <a:stretch>
              <a:fillRect/>
            </a:stretch>
          </p:blipFill>
          <p:spPr bwMode="auto">
            <a:xfrm>
              <a:off x="868911" y="1726534"/>
              <a:ext cx="3165441" cy="3073244"/>
            </a:xfrm>
            <a:prstGeom prst="rect">
              <a:avLst/>
            </a:prstGeom>
            <a:noFill/>
            <a:ln w="9525">
              <a:noFill/>
              <a:miter lim="800000"/>
              <a:headEnd/>
              <a:tailEnd/>
            </a:ln>
          </p:spPr>
        </p:pic>
        <p:sp>
          <p:nvSpPr>
            <p:cNvPr id="13" name="CaixaDeTexto 12"/>
            <p:cNvSpPr txBox="1"/>
            <p:nvPr/>
          </p:nvSpPr>
          <p:spPr>
            <a:xfrm>
              <a:off x="748656" y="1354348"/>
              <a:ext cx="3989490" cy="461665"/>
            </a:xfrm>
            <a:prstGeom prst="rect">
              <a:avLst/>
            </a:prstGeom>
            <a:noFill/>
          </p:spPr>
          <p:txBody>
            <a:bodyPr wrap="none" rtlCol="0">
              <a:spAutoFit/>
            </a:bodyPr>
            <a:lstStyle/>
            <a:p>
              <a:r>
                <a:rPr lang="pt-BR" sz="2400" dirty="0"/>
                <a:t>Portas de saída de emergência</a:t>
              </a:r>
            </a:p>
          </p:txBody>
        </p:sp>
      </p:grpSp>
      <p:grpSp>
        <p:nvGrpSpPr>
          <p:cNvPr id="16" name="Grupo 15"/>
          <p:cNvGrpSpPr/>
          <p:nvPr/>
        </p:nvGrpSpPr>
        <p:grpSpPr>
          <a:xfrm>
            <a:off x="1078255" y="1657150"/>
            <a:ext cx="4143375" cy="2849912"/>
            <a:chOff x="6914698" y="1378623"/>
            <a:chExt cx="4143375" cy="2849912"/>
          </a:xfrm>
        </p:grpSpPr>
        <p:pic>
          <p:nvPicPr>
            <p:cNvPr id="2051" name="Picture 3"/>
            <p:cNvPicPr>
              <a:picLocks noChangeAspect="1" noChangeArrowheads="1"/>
            </p:cNvPicPr>
            <p:nvPr/>
          </p:nvPicPr>
          <p:blipFill>
            <a:blip r:embed="rId4" cstate="print"/>
            <a:srcRect l="26266" t="53142" r="44301" b="17383"/>
            <a:stretch>
              <a:fillRect/>
            </a:stretch>
          </p:blipFill>
          <p:spPr bwMode="auto">
            <a:xfrm>
              <a:off x="6914698" y="1885387"/>
              <a:ext cx="4143375" cy="2343148"/>
            </a:xfrm>
            <a:prstGeom prst="rect">
              <a:avLst/>
            </a:prstGeom>
            <a:noFill/>
            <a:ln w="9525">
              <a:noFill/>
              <a:miter lim="800000"/>
              <a:headEnd/>
              <a:tailEnd/>
            </a:ln>
          </p:spPr>
        </p:pic>
        <p:sp>
          <p:nvSpPr>
            <p:cNvPr id="15" name="CaixaDeTexto 14"/>
            <p:cNvSpPr txBox="1"/>
            <p:nvPr/>
          </p:nvSpPr>
          <p:spPr>
            <a:xfrm>
              <a:off x="7145077" y="1378623"/>
              <a:ext cx="3308213" cy="461665"/>
            </a:xfrm>
            <a:prstGeom prst="rect">
              <a:avLst/>
            </a:prstGeom>
            <a:noFill/>
          </p:spPr>
          <p:txBody>
            <a:bodyPr wrap="none" rtlCol="0">
              <a:spAutoFit/>
            </a:bodyPr>
            <a:lstStyle/>
            <a:p>
              <a:r>
                <a:rPr lang="pt-BR" sz="2400" dirty="0"/>
                <a:t>Extintor e sua localização</a:t>
              </a:r>
            </a:p>
          </p:txBody>
        </p:sp>
      </p:grpSp>
    </p:spTree>
    <p:extLst>
      <p:ext uri="{BB962C8B-B14F-4D97-AF65-F5344CB8AC3E}">
        <p14:creationId xmlns:p14="http://schemas.microsoft.com/office/powerpoint/2010/main" val="3214773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EE0DFEC-5545-4026-887D-7F5E17A03AAE}"/>
              </a:ext>
            </a:extLst>
          </p:cNvPr>
          <p:cNvSpPr txBox="1"/>
          <p:nvPr/>
        </p:nvSpPr>
        <p:spPr>
          <a:xfrm>
            <a:off x="5024387" y="3137836"/>
            <a:ext cx="1035283" cy="369332"/>
          </a:xfrm>
          <a:prstGeom prst="rect">
            <a:avLst/>
          </a:prstGeom>
          <a:noFill/>
        </p:spPr>
        <p:txBody>
          <a:bodyPr wrap="none" rtlCol="0">
            <a:spAutoFit/>
          </a:bodyPr>
          <a:lstStyle/>
          <a:p>
            <a:r>
              <a:rPr lang="pt-BR" dirty="0"/>
              <a:t>Foto????</a:t>
            </a:r>
          </a:p>
        </p:txBody>
      </p:sp>
    </p:spTree>
    <p:extLst>
      <p:ext uri="{BB962C8B-B14F-4D97-AF65-F5344CB8AC3E}">
        <p14:creationId xmlns:p14="http://schemas.microsoft.com/office/powerpoint/2010/main" val="42383093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solidFill>
                  <a:srgbClr val="03028D"/>
                </a:solidFill>
              </a:rPr>
              <a:t>Amarela - Atenção</a:t>
            </a:r>
          </a:p>
        </p:txBody>
      </p:sp>
      <p:pic>
        <p:nvPicPr>
          <p:cNvPr id="3" name="Imagem 2">
            <a:extLst>
              <a:ext uri="{FF2B5EF4-FFF2-40B4-BE49-F238E27FC236}">
                <a16:creationId xmlns:a16="http://schemas.microsoft.com/office/drawing/2014/main" id="{33455D79-F721-4277-8780-C98DDEBC76E0}"/>
              </a:ext>
            </a:extLst>
          </p:cNvPr>
          <p:cNvPicPr>
            <a:picLocks noChangeAspect="1"/>
          </p:cNvPicPr>
          <p:nvPr/>
        </p:nvPicPr>
        <p:blipFill rotWithShape="1">
          <a:blip r:embed="rId3" cstate="print"/>
          <a:srcRect l="25347" t="8408" r="16114" b="3077"/>
          <a:stretch/>
        </p:blipFill>
        <p:spPr>
          <a:xfrm>
            <a:off x="699410" y="1927787"/>
            <a:ext cx="2333350" cy="3553661"/>
          </a:xfrm>
          <a:prstGeom prst="rect">
            <a:avLst/>
          </a:prstGeom>
        </p:spPr>
      </p:pic>
      <p:pic>
        <p:nvPicPr>
          <p:cNvPr id="3074" name="Picture 2"/>
          <p:cNvPicPr>
            <a:picLocks noChangeAspect="1" noChangeArrowheads="1"/>
          </p:cNvPicPr>
          <p:nvPr/>
        </p:nvPicPr>
        <p:blipFill>
          <a:blip r:embed="rId4" cstate="print"/>
          <a:srcRect l="35735" t="58594" r="45074" b="15820"/>
          <a:stretch>
            <a:fillRect/>
          </a:stretch>
        </p:blipFill>
        <p:spPr bwMode="auto">
          <a:xfrm>
            <a:off x="8122921" y="2459375"/>
            <a:ext cx="3307970" cy="2490484"/>
          </a:xfrm>
          <a:prstGeom prst="rect">
            <a:avLst/>
          </a:prstGeom>
          <a:noFill/>
          <a:ln w="9525">
            <a:noFill/>
            <a:miter lim="800000"/>
            <a:headEnd/>
            <a:tailEnd/>
          </a:ln>
        </p:spPr>
      </p:pic>
      <p:sp>
        <p:nvSpPr>
          <p:cNvPr id="4" name="Retângulo 3"/>
          <p:cNvSpPr/>
          <p:nvPr/>
        </p:nvSpPr>
        <p:spPr>
          <a:xfrm>
            <a:off x="3482341" y="2790734"/>
            <a:ext cx="5467350" cy="1384995"/>
          </a:xfrm>
          <a:prstGeom prst="rect">
            <a:avLst/>
          </a:prstGeom>
        </p:spPr>
        <p:txBody>
          <a:bodyPr wrap="square">
            <a:spAutoFit/>
          </a:bodyPr>
          <a:lstStyle/>
          <a:p>
            <a:pPr algn="just"/>
            <a:r>
              <a:rPr lang="pt-BR" sz="2800" dirty="0"/>
              <a:t>Indica “cuidado” - situações com alto grau risco, ou que demandam enorme atenção.</a:t>
            </a:r>
          </a:p>
        </p:txBody>
      </p:sp>
    </p:spTree>
    <p:extLst>
      <p:ext uri="{BB962C8B-B14F-4D97-AF65-F5344CB8AC3E}">
        <p14:creationId xmlns:p14="http://schemas.microsoft.com/office/powerpoint/2010/main" val="32942058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94803" y="288925"/>
            <a:ext cx="10515600" cy="1325563"/>
          </a:xfrm>
        </p:spPr>
        <p:txBody>
          <a:bodyPr/>
          <a:lstStyle/>
          <a:p>
            <a:r>
              <a:rPr lang="pt-BR" dirty="0">
                <a:solidFill>
                  <a:srgbClr val="03028D"/>
                </a:solidFill>
              </a:rPr>
              <a:t>Azul - Avisos</a:t>
            </a:r>
          </a:p>
        </p:txBody>
      </p:sp>
      <p:pic>
        <p:nvPicPr>
          <p:cNvPr id="4098" name="Picture 2"/>
          <p:cNvPicPr>
            <a:picLocks noChangeAspect="1" noChangeArrowheads="1"/>
          </p:cNvPicPr>
          <p:nvPr/>
        </p:nvPicPr>
        <p:blipFill>
          <a:blip r:embed="rId3" cstate="print"/>
          <a:srcRect l="18088" t="51927" r="61838" b="22070"/>
          <a:stretch>
            <a:fillRect/>
          </a:stretch>
        </p:blipFill>
        <p:spPr bwMode="auto">
          <a:xfrm>
            <a:off x="1222057" y="2202201"/>
            <a:ext cx="4668128" cy="3414712"/>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l="42280" t="52800" r="40846" b="24935"/>
          <a:stretch>
            <a:fillRect/>
          </a:stretch>
        </p:blipFill>
        <p:spPr bwMode="auto">
          <a:xfrm>
            <a:off x="6395085" y="2202201"/>
            <a:ext cx="4582904" cy="3414712"/>
          </a:xfrm>
          <a:prstGeom prst="rect">
            <a:avLst/>
          </a:prstGeom>
          <a:noFill/>
          <a:ln w="9525">
            <a:noFill/>
            <a:miter lim="800000"/>
            <a:headEnd/>
            <a:tailEnd/>
          </a:ln>
        </p:spPr>
      </p:pic>
    </p:spTree>
    <p:extLst>
      <p:ext uri="{BB962C8B-B14F-4D97-AF65-F5344CB8AC3E}">
        <p14:creationId xmlns:p14="http://schemas.microsoft.com/office/powerpoint/2010/main" val="90609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solidFill>
                  <a:srgbClr val="03028D"/>
                </a:solidFill>
              </a:rPr>
              <a:t>Sinalizações - Deficientes Visuais (Mapa Tátil)</a:t>
            </a:r>
          </a:p>
        </p:txBody>
      </p:sp>
      <p:sp>
        <p:nvSpPr>
          <p:cNvPr id="5" name="CaixaDeTexto 4">
            <a:extLst>
              <a:ext uri="{FF2B5EF4-FFF2-40B4-BE49-F238E27FC236}">
                <a16:creationId xmlns:a16="http://schemas.microsoft.com/office/drawing/2014/main" id="{C35AD5AA-ED8C-4719-9E9F-83A227F26A12}"/>
              </a:ext>
            </a:extLst>
          </p:cNvPr>
          <p:cNvSpPr txBox="1"/>
          <p:nvPr/>
        </p:nvSpPr>
        <p:spPr>
          <a:xfrm>
            <a:off x="8015288" y="2589848"/>
            <a:ext cx="3614737" cy="2246769"/>
          </a:xfrm>
          <a:prstGeom prst="rect">
            <a:avLst/>
          </a:prstGeom>
          <a:noFill/>
        </p:spPr>
        <p:txBody>
          <a:bodyPr wrap="square" rtlCol="0">
            <a:spAutoFit/>
          </a:bodyPr>
          <a:lstStyle/>
          <a:p>
            <a:pPr algn="just"/>
            <a:r>
              <a:rPr lang="pt-BR" sz="2800" dirty="0"/>
              <a:t>Desenhos técnicos com textos em alto relevo, braile, com direções e orientações do espaço físico.</a:t>
            </a:r>
          </a:p>
        </p:txBody>
      </p:sp>
      <p:pic>
        <p:nvPicPr>
          <p:cNvPr id="6" name="Imagem 5">
            <a:extLst>
              <a:ext uri="{FF2B5EF4-FFF2-40B4-BE49-F238E27FC236}">
                <a16:creationId xmlns:a16="http://schemas.microsoft.com/office/drawing/2014/main" id="{5CA61C7E-D109-451E-B91A-DF34C3282412}"/>
              </a:ext>
            </a:extLst>
          </p:cNvPr>
          <p:cNvPicPr>
            <a:picLocks noChangeAspect="1"/>
          </p:cNvPicPr>
          <p:nvPr/>
        </p:nvPicPr>
        <p:blipFill rotWithShape="1">
          <a:blip r:embed="rId2" cstate="print"/>
          <a:srcRect l="6861" t="12459" r="8830" b="28007"/>
          <a:stretch/>
        </p:blipFill>
        <p:spPr>
          <a:xfrm>
            <a:off x="518603" y="1659521"/>
            <a:ext cx="7190913" cy="4573966"/>
          </a:xfrm>
          <a:prstGeom prst="rect">
            <a:avLst/>
          </a:prstGeom>
        </p:spPr>
      </p:pic>
    </p:spTree>
    <p:extLst>
      <p:ext uri="{BB962C8B-B14F-4D97-AF65-F5344CB8AC3E}">
        <p14:creationId xmlns:p14="http://schemas.microsoft.com/office/powerpoint/2010/main" val="4087725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9E9DBD8-0ADF-4601-9397-C3C60EAB4442}"/>
              </a:ext>
            </a:extLst>
          </p:cNvPr>
          <p:cNvSpPr txBox="1"/>
          <p:nvPr/>
        </p:nvSpPr>
        <p:spPr>
          <a:xfrm>
            <a:off x="6294120" y="4160520"/>
            <a:ext cx="1328184" cy="369332"/>
          </a:xfrm>
          <a:prstGeom prst="rect">
            <a:avLst/>
          </a:prstGeom>
          <a:noFill/>
        </p:spPr>
        <p:txBody>
          <a:bodyPr wrap="none" rtlCol="0">
            <a:spAutoFit/>
          </a:bodyPr>
          <a:lstStyle/>
          <a:p>
            <a:r>
              <a:rPr lang="pt-BR" dirty="0"/>
              <a:t>Colocar foto</a:t>
            </a:r>
          </a:p>
        </p:txBody>
      </p:sp>
    </p:spTree>
    <p:extLst>
      <p:ext uri="{BB962C8B-B14F-4D97-AF65-F5344CB8AC3E}">
        <p14:creationId xmlns:p14="http://schemas.microsoft.com/office/powerpoint/2010/main" val="296487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54410" y="171050"/>
            <a:ext cx="10515600" cy="1325563"/>
          </a:xfrm>
        </p:spPr>
        <p:txBody>
          <a:bodyPr/>
          <a:lstStyle/>
          <a:p>
            <a:r>
              <a:rPr lang="pt-BR" dirty="0">
                <a:solidFill>
                  <a:srgbClr val="03028D"/>
                </a:solidFill>
              </a:rPr>
              <a:t>Sinalização de extintores</a:t>
            </a:r>
          </a:p>
        </p:txBody>
      </p:sp>
      <p:pic>
        <p:nvPicPr>
          <p:cNvPr id="6" name="Picture 2" descr="E:\PCIP23\A518.jpg">
            <a:extLst>
              <a:ext uri="{FF2B5EF4-FFF2-40B4-BE49-F238E27FC236}">
                <a16:creationId xmlns:a16="http://schemas.microsoft.com/office/drawing/2014/main" id="{1B5451C7-EFC4-44F5-81E4-B5AEB356DE9D}"/>
              </a:ext>
            </a:extLst>
          </p:cNvPr>
          <p:cNvPicPr>
            <a:picLocks noChangeAspect="1" noChangeArrowheads="1"/>
          </p:cNvPicPr>
          <p:nvPr/>
        </p:nvPicPr>
        <p:blipFill>
          <a:blip r:embed="rId2" cstate="print"/>
          <a:srcRect/>
          <a:stretch>
            <a:fillRect/>
          </a:stretch>
        </p:blipFill>
        <p:spPr bwMode="auto">
          <a:xfrm>
            <a:off x="7997388" y="3906126"/>
            <a:ext cx="2339752" cy="2232248"/>
          </a:xfrm>
          <a:prstGeom prst="rect">
            <a:avLst/>
          </a:prstGeom>
          <a:noFill/>
        </p:spPr>
      </p:pic>
      <p:sp>
        <p:nvSpPr>
          <p:cNvPr id="3" name="Retângulo 2">
            <a:extLst>
              <a:ext uri="{FF2B5EF4-FFF2-40B4-BE49-F238E27FC236}">
                <a16:creationId xmlns:a16="http://schemas.microsoft.com/office/drawing/2014/main" id="{A6FC88E9-5E48-4ABD-9A53-2690946BA946}"/>
              </a:ext>
            </a:extLst>
          </p:cNvPr>
          <p:cNvSpPr/>
          <p:nvPr/>
        </p:nvSpPr>
        <p:spPr>
          <a:xfrm>
            <a:off x="1488141" y="2551837"/>
            <a:ext cx="6096000" cy="1754326"/>
          </a:xfrm>
          <a:prstGeom prst="rect">
            <a:avLst/>
          </a:prstGeom>
        </p:spPr>
        <p:txBody>
          <a:bodyPr>
            <a:spAutoFit/>
          </a:bodyPr>
          <a:lstStyle/>
          <a:p>
            <a:r>
              <a:rPr lang="pt-BR" dirty="0"/>
              <a:t>Nas áreas industriais e depósitos, deve ser pintada de vermelho, com bordas amarelas, uma área de piso sob o extintor, a fim de evitar que seu acesso seja obstruído. Esta área deve ter, no mínimo, as seguintes dimensões:</a:t>
            </a:r>
          </a:p>
          <a:p>
            <a:pPr marL="342900" indent="-342900">
              <a:buAutoNum type="alphaLcParenR"/>
            </a:pPr>
            <a:r>
              <a:rPr lang="pt-BR" dirty="0"/>
              <a:t>área pintada de </a:t>
            </a:r>
            <a:r>
              <a:rPr lang="pt-BR" b="1" dirty="0">
                <a:solidFill>
                  <a:srgbClr val="FF0000"/>
                </a:solidFill>
              </a:rPr>
              <a:t>VERMELHO</a:t>
            </a:r>
            <a:r>
              <a:rPr lang="pt-BR" dirty="0"/>
              <a:t>: </a:t>
            </a:r>
            <a:r>
              <a:rPr lang="pt-BR" dirty="0">
                <a:solidFill>
                  <a:srgbClr val="FF0000"/>
                </a:solidFill>
              </a:rPr>
              <a:t>0,70 m x 0,70 m</a:t>
            </a:r>
            <a:r>
              <a:rPr lang="pt-BR" dirty="0"/>
              <a:t>;</a:t>
            </a:r>
          </a:p>
          <a:p>
            <a:pPr marL="342900" indent="-342900"/>
            <a:r>
              <a:rPr lang="pt-BR" dirty="0"/>
              <a:t>b) bordas </a:t>
            </a:r>
            <a:r>
              <a:rPr lang="pt-BR" b="1" dirty="0">
                <a:solidFill>
                  <a:schemeClr val="accent1">
                    <a:lumMod val="75000"/>
                  </a:schemeClr>
                </a:solidFill>
              </a:rPr>
              <a:t>AMARELAS</a:t>
            </a:r>
            <a:r>
              <a:rPr lang="pt-BR" dirty="0"/>
              <a:t>: </a:t>
            </a:r>
            <a:r>
              <a:rPr lang="pt-BR" b="1" dirty="0">
                <a:solidFill>
                  <a:schemeClr val="accent1">
                    <a:lumMod val="75000"/>
                  </a:schemeClr>
                </a:solidFill>
              </a:rPr>
              <a:t>0,15 m </a:t>
            </a:r>
            <a:r>
              <a:rPr lang="pt-BR" dirty="0"/>
              <a:t>de largura.</a:t>
            </a:r>
          </a:p>
        </p:txBody>
      </p:sp>
    </p:spTree>
    <p:extLst>
      <p:ext uri="{BB962C8B-B14F-4D97-AF65-F5344CB8AC3E}">
        <p14:creationId xmlns:p14="http://schemas.microsoft.com/office/powerpoint/2010/main" val="189906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54410" y="171050"/>
            <a:ext cx="10515600" cy="1325563"/>
          </a:xfrm>
        </p:spPr>
        <p:txBody>
          <a:bodyPr/>
          <a:lstStyle/>
          <a:p>
            <a:r>
              <a:rPr lang="pt-BR" dirty="0">
                <a:solidFill>
                  <a:srgbClr val="03028D"/>
                </a:solidFill>
              </a:rPr>
              <a:t>Altura das Sinalizações</a:t>
            </a:r>
          </a:p>
        </p:txBody>
      </p:sp>
      <p:pic>
        <p:nvPicPr>
          <p:cNvPr id="4" name="Imagem 3">
            <a:extLst>
              <a:ext uri="{FF2B5EF4-FFF2-40B4-BE49-F238E27FC236}">
                <a16:creationId xmlns:a16="http://schemas.microsoft.com/office/drawing/2014/main" id="{D9105C7E-B117-43B8-900F-9A86B07779B2}"/>
              </a:ext>
            </a:extLst>
          </p:cNvPr>
          <p:cNvPicPr>
            <a:picLocks noChangeAspect="1"/>
          </p:cNvPicPr>
          <p:nvPr/>
        </p:nvPicPr>
        <p:blipFill rotWithShape="1">
          <a:blip r:embed="rId2" cstate="print"/>
          <a:srcRect l="5326" t="11450" r="2656" b="38925"/>
          <a:stretch/>
        </p:blipFill>
        <p:spPr>
          <a:xfrm>
            <a:off x="310561" y="1981201"/>
            <a:ext cx="6561038" cy="3649666"/>
          </a:xfrm>
          <a:prstGeom prst="rect">
            <a:avLst/>
          </a:prstGeom>
        </p:spPr>
      </p:pic>
      <p:sp>
        <p:nvSpPr>
          <p:cNvPr id="5" name="CaixaDeTexto 4">
            <a:extLst>
              <a:ext uri="{FF2B5EF4-FFF2-40B4-BE49-F238E27FC236}">
                <a16:creationId xmlns:a16="http://schemas.microsoft.com/office/drawing/2014/main" id="{D793F844-4BE8-4412-A6C0-8A74F57D77FD}"/>
              </a:ext>
            </a:extLst>
          </p:cNvPr>
          <p:cNvSpPr txBox="1"/>
          <p:nvPr/>
        </p:nvSpPr>
        <p:spPr>
          <a:xfrm>
            <a:off x="6871599" y="2593954"/>
            <a:ext cx="4985122" cy="2677656"/>
          </a:xfrm>
          <a:prstGeom prst="rect">
            <a:avLst/>
          </a:prstGeom>
          <a:noFill/>
        </p:spPr>
        <p:txBody>
          <a:bodyPr wrap="square" rtlCol="0">
            <a:spAutoFit/>
          </a:bodyPr>
          <a:lstStyle/>
          <a:p>
            <a:pPr algn="just"/>
            <a:r>
              <a:rPr lang="pt-BR" sz="2800" b="1" u="sng" dirty="0"/>
              <a:t>Nível Superior: Acima  de 1,80m</a:t>
            </a:r>
            <a:r>
              <a:rPr lang="pt-BR" sz="2800" b="1" dirty="0"/>
              <a:t>: </a:t>
            </a:r>
            <a:r>
              <a:rPr lang="pt-BR" sz="2800" dirty="0"/>
              <a:t>Toda placa localizada nesta faixa tem a finalidade de garantir a visualização dos elementos de sinalização evitando o seu bloqueio visual.</a:t>
            </a:r>
          </a:p>
        </p:txBody>
      </p:sp>
    </p:spTree>
    <p:extLst>
      <p:ext uri="{BB962C8B-B14F-4D97-AF65-F5344CB8AC3E}">
        <p14:creationId xmlns:p14="http://schemas.microsoft.com/office/powerpoint/2010/main" val="3493031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C2ABF9F-A9D1-49B8-89A4-E39AB0864554}"/>
              </a:ext>
            </a:extLst>
          </p:cNvPr>
          <p:cNvSpPr txBox="1"/>
          <p:nvPr/>
        </p:nvSpPr>
        <p:spPr>
          <a:xfrm>
            <a:off x="5595234" y="2636866"/>
            <a:ext cx="6388219" cy="2246769"/>
          </a:xfrm>
          <a:prstGeom prst="rect">
            <a:avLst/>
          </a:prstGeom>
          <a:noFill/>
        </p:spPr>
        <p:txBody>
          <a:bodyPr wrap="square" rtlCol="0">
            <a:spAutoFit/>
          </a:bodyPr>
          <a:lstStyle/>
          <a:p>
            <a:pPr algn="just"/>
            <a:r>
              <a:rPr lang="pt-BR" sz="2800" dirty="0">
                <a:solidFill>
                  <a:srgbClr val="03028D"/>
                </a:solidFill>
              </a:rPr>
              <a:t>Acidental: </a:t>
            </a:r>
            <a:r>
              <a:rPr lang="pt-BR" sz="2800" dirty="0"/>
              <a:t>Quando o incêndio é proveniente do descuido do homem, muito embora ele não tenha intenção de provocar o acidente. Esta é a causa da maioria dos incêndios.</a:t>
            </a:r>
          </a:p>
        </p:txBody>
      </p:sp>
      <p:pic>
        <p:nvPicPr>
          <p:cNvPr id="1030" name="Picture 6" descr="Combate ao incêndio que atinge área industrial de Santos segue nesta sexta">
            <a:extLst>
              <a:ext uri="{FF2B5EF4-FFF2-40B4-BE49-F238E27FC236}">
                <a16:creationId xmlns:a16="http://schemas.microsoft.com/office/drawing/2014/main" id="{955A24F0-84AF-4D80-AD94-6B38E40E7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44" y="1936009"/>
            <a:ext cx="4772653" cy="357948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3009F99-1CD9-4E51-9DCD-9E60440DEC29}"/>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Tree>
    <p:extLst>
      <p:ext uri="{BB962C8B-B14F-4D97-AF65-F5344CB8AC3E}">
        <p14:creationId xmlns:p14="http://schemas.microsoft.com/office/powerpoint/2010/main" val="14389797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54410" y="171050"/>
            <a:ext cx="10515600" cy="1325563"/>
          </a:xfrm>
        </p:spPr>
        <p:txBody>
          <a:bodyPr/>
          <a:lstStyle/>
          <a:p>
            <a:r>
              <a:rPr lang="pt-BR" dirty="0">
                <a:solidFill>
                  <a:srgbClr val="03028D"/>
                </a:solidFill>
              </a:rPr>
              <a:t>Altura das Sinalizações</a:t>
            </a:r>
          </a:p>
        </p:txBody>
      </p:sp>
      <p:pic>
        <p:nvPicPr>
          <p:cNvPr id="4" name="Imagem 3">
            <a:extLst>
              <a:ext uri="{FF2B5EF4-FFF2-40B4-BE49-F238E27FC236}">
                <a16:creationId xmlns:a16="http://schemas.microsoft.com/office/drawing/2014/main" id="{D9105C7E-B117-43B8-900F-9A86B07779B2}"/>
              </a:ext>
            </a:extLst>
          </p:cNvPr>
          <p:cNvPicPr>
            <a:picLocks noChangeAspect="1"/>
          </p:cNvPicPr>
          <p:nvPr/>
        </p:nvPicPr>
        <p:blipFill rotWithShape="1">
          <a:blip r:embed="rId2" cstate="print"/>
          <a:srcRect l="5326" t="11450" r="2656" b="38925"/>
          <a:stretch/>
        </p:blipFill>
        <p:spPr>
          <a:xfrm>
            <a:off x="371571" y="1973348"/>
            <a:ext cx="6510866" cy="3621757"/>
          </a:xfrm>
          <a:prstGeom prst="rect">
            <a:avLst/>
          </a:prstGeom>
        </p:spPr>
      </p:pic>
      <p:sp>
        <p:nvSpPr>
          <p:cNvPr id="7" name="CaixaDeTexto 6">
            <a:extLst>
              <a:ext uri="{FF2B5EF4-FFF2-40B4-BE49-F238E27FC236}">
                <a16:creationId xmlns:a16="http://schemas.microsoft.com/office/drawing/2014/main" id="{BB1F748F-7ABA-428E-B559-E90124AB112F}"/>
              </a:ext>
            </a:extLst>
          </p:cNvPr>
          <p:cNvSpPr txBox="1"/>
          <p:nvPr/>
        </p:nvSpPr>
        <p:spPr>
          <a:xfrm>
            <a:off x="6882437" y="2125015"/>
            <a:ext cx="4730443" cy="3539430"/>
          </a:xfrm>
          <a:prstGeom prst="rect">
            <a:avLst/>
          </a:prstGeom>
          <a:noFill/>
        </p:spPr>
        <p:txBody>
          <a:bodyPr wrap="square" rtlCol="0">
            <a:spAutoFit/>
          </a:bodyPr>
          <a:lstStyle/>
          <a:p>
            <a:pPr algn="just"/>
            <a:r>
              <a:rPr lang="pt-BR" sz="2800" b="1" u="sng" dirty="0"/>
              <a:t>Nível Intermediário: Entre 0,50m e 1,80m</a:t>
            </a:r>
            <a:r>
              <a:rPr lang="pt-BR" sz="2800" b="1" dirty="0"/>
              <a:t>: </a:t>
            </a:r>
            <a:r>
              <a:rPr lang="pt-BR" sz="2800" dirty="0"/>
              <a:t>Tem por objetivo garantir o alcance de leitura e destaca alguma orientação ou informação sobre rota de fuga ou dispositivos existentes ao longo da sua extensão.</a:t>
            </a:r>
          </a:p>
        </p:txBody>
      </p:sp>
    </p:spTree>
    <p:extLst>
      <p:ext uri="{BB962C8B-B14F-4D97-AF65-F5344CB8AC3E}">
        <p14:creationId xmlns:p14="http://schemas.microsoft.com/office/powerpoint/2010/main" val="2954525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54410" y="171050"/>
            <a:ext cx="10515600" cy="1325563"/>
          </a:xfrm>
        </p:spPr>
        <p:txBody>
          <a:bodyPr/>
          <a:lstStyle/>
          <a:p>
            <a:r>
              <a:rPr lang="pt-BR" dirty="0">
                <a:solidFill>
                  <a:srgbClr val="03028D"/>
                </a:solidFill>
              </a:rPr>
              <a:t>Altura das Sinalizações</a:t>
            </a:r>
          </a:p>
        </p:txBody>
      </p:sp>
      <p:pic>
        <p:nvPicPr>
          <p:cNvPr id="4" name="Imagem 3">
            <a:extLst>
              <a:ext uri="{FF2B5EF4-FFF2-40B4-BE49-F238E27FC236}">
                <a16:creationId xmlns:a16="http://schemas.microsoft.com/office/drawing/2014/main" id="{D9105C7E-B117-43B8-900F-9A86B07779B2}"/>
              </a:ext>
            </a:extLst>
          </p:cNvPr>
          <p:cNvPicPr>
            <a:picLocks noChangeAspect="1"/>
          </p:cNvPicPr>
          <p:nvPr/>
        </p:nvPicPr>
        <p:blipFill rotWithShape="1">
          <a:blip r:embed="rId2" cstate="print"/>
          <a:srcRect l="5326" t="11450" r="2656" b="38925"/>
          <a:stretch/>
        </p:blipFill>
        <p:spPr>
          <a:xfrm>
            <a:off x="304801" y="1951583"/>
            <a:ext cx="6601146" cy="3671977"/>
          </a:xfrm>
          <a:prstGeom prst="rect">
            <a:avLst/>
          </a:prstGeom>
        </p:spPr>
      </p:pic>
      <p:sp>
        <p:nvSpPr>
          <p:cNvPr id="8" name="CaixaDeTexto 7">
            <a:extLst>
              <a:ext uri="{FF2B5EF4-FFF2-40B4-BE49-F238E27FC236}">
                <a16:creationId xmlns:a16="http://schemas.microsoft.com/office/drawing/2014/main" id="{DE12A791-4619-4CB5-9C04-FBFB5F72DD42}"/>
              </a:ext>
            </a:extLst>
          </p:cNvPr>
          <p:cNvSpPr txBox="1"/>
          <p:nvPr/>
        </p:nvSpPr>
        <p:spPr>
          <a:xfrm>
            <a:off x="6973877" y="2430692"/>
            <a:ext cx="4431413" cy="2677656"/>
          </a:xfrm>
          <a:prstGeom prst="rect">
            <a:avLst/>
          </a:prstGeom>
          <a:noFill/>
        </p:spPr>
        <p:txBody>
          <a:bodyPr wrap="square" rtlCol="0">
            <a:spAutoFit/>
          </a:bodyPr>
          <a:lstStyle/>
          <a:p>
            <a:pPr algn="just"/>
            <a:r>
              <a:rPr lang="pt-BR" sz="2800" b="1" u="sng" dirty="0"/>
              <a:t>Nível Inferior: Entre 0,25 e 0,50m</a:t>
            </a:r>
            <a:r>
              <a:rPr lang="pt-BR" sz="2800" b="1" dirty="0"/>
              <a:t>: </a:t>
            </a:r>
            <a:r>
              <a:rPr lang="pt-BR" sz="2800" dirty="0"/>
              <a:t>Utilizada próxima do piso principalmente quando há fumaça e se torna necessário o agachamento para evacuação do local.</a:t>
            </a:r>
          </a:p>
        </p:txBody>
      </p:sp>
    </p:spTree>
    <p:extLst>
      <p:ext uri="{BB962C8B-B14F-4D97-AF65-F5344CB8AC3E}">
        <p14:creationId xmlns:p14="http://schemas.microsoft.com/office/powerpoint/2010/main" val="11360161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554115" y="167280"/>
            <a:ext cx="10515600" cy="1325563"/>
          </a:xfrm>
        </p:spPr>
        <p:txBody>
          <a:bodyPr>
            <a:normAutofit/>
          </a:bodyPr>
          <a:lstStyle/>
          <a:p>
            <a:r>
              <a:rPr lang="pt-BR" dirty="0">
                <a:solidFill>
                  <a:srgbClr val="03028D"/>
                </a:solidFill>
              </a:rPr>
              <a:t>Sinalização Padrão Utilizada</a:t>
            </a:r>
          </a:p>
        </p:txBody>
      </p:sp>
      <p:pic>
        <p:nvPicPr>
          <p:cNvPr id="4" name="Imagem 3">
            <a:extLst>
              <a:ext uri="{FF2B5EF4-FFF2-40B4-BE49-F238E27FC236}">
                <a16:creationId xmlns:a16="http://schemas.microsoft.com/office/drawing/2014/main" id="{AB39A22F-6342-43F1-99B6-57F57FAF1D75}"/>
              </a:ext>
            </a:extLst>
          </p:cNvPr>
          <p:cNvPicPr>
            <a:picLocks noChangeAspect="1"/>
          </p:cNvPicPr>
          <p:nvPr/>
        </p:nvPicPr>
        <p:blipFill rotWithShape="1">
          <a:blip r:embed="rId2" cstate="print"/>
          <a:srcRect l="7521" t="5819" r="4335" b="16055"/>
          <a:stretch/>
        </p:blipFill>
        <p:spPr>
          <a:xfrm>
            <a:off x="554115" y="1466539"/>
            <a:ext cx="7497043" cy="5083689"/>
          </a:xfrm>
          <a:prstGeom prst="rect">
            <a:avLst/>
          </a:prstGeom>
        </p:spPr>
      </p:pic>
      <p:sp>
        <p:nvSpPr>
          <p:cNvPr id="5" name="Retângulo 4">
            <a:extLst>
              <a:ext uri="{FF2B5EF4-FFF2-40B4-BE49-F238E27FC236}">
                <a16:creationId xmlns:a16="http://schemas.microsoft.com/office/drawing/2014/main" id="{8A2BAEAF-D9CC-4F12-A44C-06189AD8C7F0}"/>
              </a:ext>
            </a:extLst>
          </p:cNvPr>
          <p:cNvSpPr/>
          <p:nvPr/>
        </p:nvSpPr>
        <p:spPr>
          <a:xfrm>
            <a:off x="7039993" y="2965141"/>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BC519B9-1C3C-44E5-806F-D54B0041583A}"/>
              </a:ext>
            </a:extLst>
          </p:cNvPr>
          <p:cNvSpPr txBox="1"/>
          <p:nvPr/>
        </p:nvSpPr>
        <p:spPr>
          <a:xfrm>
            <a:off x="7836082" y="2122536"/>
            <a:ext cx="3673739" cy="3108543"/>
          </a:xfrm>
          <a:prstGeom prst="rect">
            <a:avLst/>
          </a:prstGeom>
          <a:noFill/>
        </p:spPr>
        <p:txBody>
          <a:bodyPr wrap="square" rtlCol="0">
            <a:spAutoFit/>
          </a:bodyPr>
          <a:lstStyle/>
          <a:p>
            <a:pPr marL="457200" indent="-457200">
              <a:buFont typeface="Arial" panose="020B0604020202020204" pitchFamily="34" charset="0"/>
              <a:buChar char="•"/>
            </a:pPr>
            <a:r>
              <a:rPr lang="pt-BR" sz="2800" dirty="0"/>
              <a:t>Sinalização de saída sobre porta     corta fogo.</a:t>
            </a:r>
          </a:p>
          <a:p>
            <a:pPr marL="457200" indent="-457200">
              <a:buFont typeface="Arial" panose="020B0604020202020204" pitchFamily="34" charset="0"/>
              <a:buChar char="•"/>
            </a:pPr>
            <a:endParaRPr lang="pt-BR" sz="2800" dirty="0"/>
          </a:p>
          <a:p>
            <a:pPr marL="457200" indent="-457200">
              <a:buFont typeface="Arial" panose="020B0604020202020204" pitchFamily="34" charset="0"/>
              <a:buChar char="•"/>
            </a:pPr>
            <a:r>
              <a:rPr lang="pt-BR" sz="2800" dirty="0"/>
              <a:t>Sinalização indicando obstáculos.</a:t>
            </a:r>
          </a:p>
        </p:txBody>
      </p:sp>
      <p:sp>
        <p:nvSpPr>
          <p:cNvPr id="9" name="CaixaDeTexto 8">
            <a:extLst>
              <a:ext uri="{FF2B5EF4-FFF2-40B4-BE49-F238E27FC236}">
                <a16:creationId xmlns:a16="http://schemas.microsoft.com/office/drawing/2014/main" id="{71F9A612-0979-469E-AF44-17EB72074EB1}"/>
              </a:ext>
            </a:extLst>
          </p:cNvPr>
          <p:cNvSpPr txBox="1"/>
          <p:nvPr/>
        </p:nvSpPr>
        <p:spPr>
          <a:xfrm>
            <a:off x="2897567" y="2836604"/>
            <a:ext cx="301686" cy="369332"/>
          </a:xfrm>
          <a:prstGeom prst="rect">
            <a:avLst/>
          </a:prstGeom>
          <a:noFill/>
        </p:spPr>
        <p:txBody>
          <a:bodyPr wrap="none" rtlCol="0">
            <a:spAutoFit/>
          </a:bodyPr>
          <a:lstStyle/>
          <a:p>
            <a:r>
              <a:rPr lang="pt-BR" b="1" dirty="0"/>
              <a:t>1</a:t>
            </a:r>
          </a:p>
        </p:txBody>
      </p:sp>
      <p:sp>
        <p:nvSpPr>
          <p:cNvPr id="10" name="CaixaDeTexto 9">
            <a:extLst>
              <a:ext uri="{FF2B5EF4-FFF2-40B4-BE49-F238E27FC236}">
                <a16:creationId xmlns:a16="http://schemas.microsoft.com/office/drawing/2014/main" id="{A2A11793-15F3-488E-BE1B-6FEF61002CF2}"/>
              </a:ext>
            </a:extLst>
          </p:cNvPr>
          <p:cNvSpPr txBox="1"/>
          <p:nvPr/>
        </p:nvSpPr>
        <p:spPr>
          <a:xfrm>
            <a:off x="5322387" y="5192361"/>
            <a:ext cx="301686" cy="369332"/>
          </a:xfrm>
          <a:prstGeom prst="rect">
            <a:avLst/>
          </a:prstGeom>
          <a:noFill/>
        </p:spPr>
        <p:txBody>
          <a:bodyPr wrap="none" rtlCol="0">
            <a:spAutoFit/>
          </a:bodyPr>
          <a:lstStyle/>
          <a:p>
            <a:r>
              <a:rPr lang="pt-BR" b="1" dirty="0"/>
              <a:t>2</a:t>
            </a:r>
          </a:p>
        </p:txBody>
      </p:sp>
    </p:spTree>
    <p:extLst>
      <p:ext uri="{BB962C8B-B14F-4D97-AF65-F5344CB8AC3E}">
        <p14:creationId xmlns:p14="http://schemas.microsoft.com/office/powerpoint/2010/main" val="2257535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C2F46-D275-4BBD-A4EB-477313B15B60}"/>
              </a:ext>
            </a:extLst>
          </p:cNvPr>
          <p:cNvSpPr>
            <a:spLocks noGrp="1"/>
          </p:cNvSpPr>
          <p:nvPr>
            <p:ph type="title"/>
          </p:nvPr>
        </p:nvSpPr>
        <p:spPr>
          <a:xfrm>
            <a:off x="532665" y="0"/>
            <a:ext cx="10515600" cy="1325563"/>
          </a:xfrm>
        </p:spPr>
        <p:txBody>
          <a:bodyPr/>
          <a:lstStyle/>
          <a:p>
            <a:r>
              <a:rPr lang="pt-BR" dirty="0">
                <a:solidFill>
                  <a:srgbClr val="03028D"/>
                </a:solidFill>
              </a:rPr>
              <a:t>Sinalizações de Segurança - Escadaria</a:t>
            </a:r>
          </a:p>
        </p:txBody>
      </p:sp>
      <p:pic>
        <p:nvPicPr>
          <p:cNvPr id="4" name="Imagem 3">
            <a:extLst>
              <a:ext uri="{FF2B5EF4-FFF2-40B4-BE49-F238E27FC236}">
                <a16:creationId xmlns:a16="http://schemas.microsoft.com/office/drawing/2014/main" id="{72772729-C1EB-450B-9FD0-360641BE2FA3}"/>
              </a:ext>
            </a:extLst>
          </p:cNvPr>
          <p:cNvPicPr>
            <a:picLocks noChangeAspect="1"/>
          </p:cNvPicPr>
          <p:nvPr/>
        </p:nvPicPr>
        <p:blipFill>
          <a:blip r:embed="rId2" cstate="print"/>
          <a:stretch>
            <a:fillRect/>
          </a:stretch>
        </p:blipFill>
        <p:spPr>
          <a:xfrm>
            <a:off x="1715462" y="916005"/>
            <a:ext cx="8602017" cy="5941995"/>
          </a:xfrm>
          <a:prstGeom prst="rect">
            <a:avLst/>
          </a:prstGeom>
        </p:spPr>
      </p:pic>
      <p:sp>
        <p:nvSpPr>
          <p:cNvPr id="7" name="Retângulo 6">
            <a:extLst>
              <a:ext uri="{FF2B5EF4-FFF2-40B4-BE49-F238E27FC236}">
                <a16:creationId xmlns:a16="http://schemas.microsoft.com/office/drawing/2014/main" id="{D9BBFCE4-4F02-43BA-A489-A7A517B3E515}"/>
              </a:ext>
            </a:extLst>
          </p:cNvPr>
          <p:cNvSpPr/>
          <p:nvPr/>
        </p:nvSpPr>
        <p:spPr>
          <a:xfrm>
            <a:off x="6880194" y="3301305"/>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966563ED-8984-432A-A27E-33C7E5683574}"/>
              </a:ext>
            </a:extLst>
          </p:cNvPr>
          <p:cNvSpPr/>
          <p:nvPr/>
        </p:nvSpPr>
        <p:spPr>
          <a:xfrm>
            <a:off x="5790465" y="4314547"/>
            <a:ext cx="997258" cy="355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7B6D7D66-8A47-4D1C-89FD-31DD38A6DEEC}"/>
              </a:ext>
            </a:extLst>
          </p:cNvPr>
          <p:cNvSpPr/>
          <p:nvPr/>
        </p:nvSpPr>
        <p:spPr>
          <a:xfrm>
            <a:off x="6423739" y="4579942"/>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527858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32218-68AD-4C18-A04C-4C7DB540C7B9}"/>
              </a:ext>
            </a:extLst>
          </p:cNvPr>
          <p:cNvSpPr>
            <a:spLocks noGrp="1"/>
          </p:cNvSpPr>
          <p:nvPr>
            <p:ph type="title"/>
          </p:nvPr>
        </p:nvSpPr>
        <p:spPr>
          <a:xfrm>
            <a:off x="497147" y="0"/>
            <a:ext cx="11878322" cy="1325563"/>
          </a:xfrm>
        </p:spPr>
        <p:txBody>
          <a:bodyPr/>
          <a:lstStyle/>
          <a:p>
            <a:r>
              <a:rPr lang="pt-BR" dirty="0">
                <a:solidFill>
                  <a:srgbClr val="03028D"/>
                </a:solidFill>
              </a:rPr>
              <a:t>Sinalizações de Saída Perpendicular</a:t>
            </a:r>
          </a:p>
        </p:txBody>
      </p:sp>
      <p:pic>
        <p:nvPicPr>
          <p:cNvPr id="4" name="Imagem 3">
            <a:extLst>
              <a:ext uri="{FF2B5EF4-FFF2-40B4-BE49-F238E27FC236}">
                <a16:creationId xmlns:a16="http://schemas.microsoft.com/office/drawing/2014/main" id="{E458766E-1AAA-4F02-8866-629754FCD2E3}"/>
              </a:ext>
            </a:extLst>
          </p:cNvPr>
          <p:cNvPicPr>
            <a:picLocks noChangeAspect="1"/>
          </p:cNvPicPr>
          <p:nvPr/>
        </p:nvPicPr>
        <p:blipFill rotWithShape="1">
          <a:blip r:embed="rId2" cstate="print"/>
          <a:srcRect r="2907" b="16578"/>
          <a:stretch/>
        </p:blipFill>
        <p:spPr>
          <a:xfrm>
            <a:off x="1745446" y="838200"/>
            <a:ext cx="9790101" cy="6019800"/>
          </a:xfrm>
          <a:prstGeom prst="rect">
            <a:avLst/>
          </a:prstGeom>
        </p:spPr>
      </p:pic>
      <p:sp>
        <p:nvSpPr>
          <p:cNvPr id="5" name="Retângulo 4">
            <a:extLst>
              <a:ext uri="{FF2B5EF4-FFF2-40B4-BE49-F238E27FC236}">
                <a16:creationId xmlns:a16="http://schemas.microsoft.com/office/drawing/2014/main" id="{DC4C6BFC-2549-4711-8A57-31252CBDD156}"/>
              </a:ext>
            </a:extLst>
          </p:cNvPr>
          <p:cNvSpPr/>
          <p:nvPr/>
        </p:nvSpPr>
        <p:spPr>
          <a:xfrm>
            <a:off x="6276513" y="2237173"/>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085807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0" y="1667"/>
            <a:ext cx="12189041" cy="6856333"/>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150832" y="-87636"/>
            <a:ext cx="10515600" cy="1325563"/>
          </a:xfrm>
        </p:spPr>
        <p:txBody>
          <a:bodyPr>
            <a:normAutofit/>
          </a:bodyPr>
          <a:lstStyle/>
          <a:p>
            <a:r>
              <a:rPr lang="pt-BR" b="1" dirty="0">
                <a:solidFill>
                  <a:schemeClr val="bg1"/>
                </a:solidFill>
              </a:rPr>
              <a:t>Sinalização de Segurança - Fotoluminescente</a:t>
            </a:r>
          </a:p>
        </p:txBody>
      </p:sp>
      <p:sp>
        <p:nvSpPr>
          <p:cNvPr id="3" name="Retângulo 2">
            <a:extLst>
              <a:ext uri="{FF2B5EF4-FFF2-40B4-BE49-F238E27FC236}">
                <a16:creationId xmlns:a16="http://schemas.microsoft.com/office/drawing/2014/main" id="{1CF206AE-3C9C-4573-9617-364623A16691}"/>
              </a:ext>
            </a:extLst>
          </p:cNvPr>
          <p:cNvSpPr/>
          <p:nvPr/>
        </p:nvSpPr>
        <p:spPr>
          <a:xfrm>
            <a:off x="1535837" y="468741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2720D28-0E5B-40D5-9A51-4F0D4C84B280}"/>
              </a:ext>
            </a:extLst>
          </p:cNvPr>
          <p:cNvSpPr/>
          <p:nvPr/>
        </p:nvSpPr>
        <p:spPr>
          <a:xfrm>
            <a:off x="0" y="5914008"/>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976F5B2-3EDA-4A2A-AA7E-56A0EB9A6600}"/>
              </a:ext>
            </a:extLst>
          </p:cNvPr>
          <p:cNvSpPr/>
          <p:nvPr/>
        </p:nvSpPr>
        <p:spPr>
          <a:xfrm>
            <a:off x="452761" y="590957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14340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495133" y="1875407"/>
            <a:ext cx="6365232" cy="3580442"/>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495133" y="156204"/>
            <a:ext cx="10515600" cy="1325563"/>
          </a:xfrm>
        </p:spPr>
        <p:txBody>
          <a:bodyPr>
            <a:normAutofit/>
          </a:bodyPr>
          <a:lstStyle/>
          <a:p>
            <a:r>
              <a:rPr lang="pt-BR" dirty="0">
                <a:solidFill>
                  <a:srgbClr val="03028D"/>
                </a:solidFill>
              </a:rPr>
              <a:t>Sinalização de Segurança - Fotoluminescente</a:t>
            </a:r>
          </a:p>
        </p:txBody>
      </p:sp>
      <p:pic>
        <p:nvPicPr>
          <p:cNvPr id="8" name="Imagem 7">
            <a:extLst>
              <a:ext uri="{FF2B5EF4-FFF2-40B4-BE49-F238E27FC236}">
                <a16:creationId xmlns:a16="http://schemas.microsoft.com/office/drawing/2014/main" id="{4D829A1F-076C-4036-8AB4-D9C318530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240" y="1875407"/>
            <a:ext cx="5033761" cy="3624308"/>
          </a:xfrm>
          <a:prstGeom prst="rect">
            <a:avLst/>
          </a:prstGeom>
        </p:spPr>
      </p:pic>
    </p:spTree>
    <p:extLst>
      <p:ext uri="{BB962C8B-B14F-4D97-AF65-F5344CB8AC3E}">
        <p14:creationId xmlns:p14="http://schemas.microsoft.com/office/powerpoint/2010/main" val="1783229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59295" y="0"/>
            <a:ext cx="3912694" cy="1050848"/>
          </a:xfrm>
        </p:spPr>
        <p:txBody>
          <a:bodyPr>
            <a:normAutofit/>
          </a:bodyPr>
          <a:lstStyle/>
          <a:p>
            <a:pPr algn="l"/>
            <a:r>
              <a:rPr lang="pt-BR" sz="4400" dirty="0">
                <a:solidFill>
                  <a:srgbClr val="03028D"/>
                </a:solidFill>
              </a:rPr>
              <a:t>O que é</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6543676" y="2537262"/>
            <a:ext cx="4491175" cy="2899608"/>
          </a:xfrm>
        </p:spPr>
        <p:txBody>
          <a:bodyPr>
            <a:normAutofit/>
          </a:bodyPr>
          <a:lstStyle/>
          <a:p>
            <a:pPr lvl="0" algn="just"/>
            <a:r>
              <a:rPr lang="pt-BR" sz="2800" dirty="0"/>
              <a:t>A rota de fuga é o trajeto a ser seguido no caso de necessidade urgente de evacuação de um local em função de incêndio, desabamentos ou outros casos de emergência. </a:t>
            </a:r>
          </a:p>
        </p:txBody>
      </p:sp>
      <p:sp>
        <p:nvSpPr>
          <p:cNvPr id="4" name="Retângulo 3"/>
          <p:cNvSpPr/>
          <p:nvPr/>
        </p:nvSpPr>
        <p:spPr>
          <a:xfrm>
            <a:off x="986790" y="2285044"/>
            <a:ext cx="4743450" cy="4401205"/>
          </a:xfrm>
          <a:prstGeom prst="rect">
            <a:avLst/>
          </a:prstGeom>
        </p:spPr>
        <p:txBody>
          <a:bodyPr wrap="square">
            <a:spAutoFit/>
          </a:bodyPr>
          <a:lstStyle/>
          <a:p>
            <a:pPr algn="just"/>
            <a:r>
              <a:rPr lang="pt-BR" sz="2800" dirty="0"/>
              <a:t>É a representação gráfica do reconhecimento dos riscos existentes nos locais de trabalho, por meio de círculos de diferentes tamanhos e cores. O seu objetivo é informar e conscientizar os trabalhadores pela fácil visualização desses riscos.</a:t>
            </a:r>
          </a:p>
        </p:txBody>
      </p:sp>
      <p:sp>
        <p:nvSpPr>
          <p:cNvPr id="6" name="Título 1">
            <a:extLst>
              <a:ext uri="{FF2B5EF4-FFF2-40B4-BE49-F238E27FC236}">
                <a16:creationId xmlns:a16="http://schemas.microsoft.com/office/drawing/2014/main" id="{6D4F9208-7DBE-4DB6-842F-4444B13FFC2D}"/>
              </a:ext>
            </a:extLst>
          </p:cNvPr>
          <p:cNvSpPr txBox="1">
            <a:spLocks/>
          </p:cNvSpPr>
          <p:nvPr/>
        </p:nvSpPr>
        <p:spPr>
          <a:xfrm>
            <a:off x="7117771" y="1080850"/>
            <a:ext cx="3917080"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000" b="0" i="0" u="none" strike="noStrike" kern="1200" cap="none" spc="0" normalizeH="0" baseline="0" noProof="0" dirty="0">
                <a:ln>
                  <a:noFill/>
                </a:ln>
                <a:solidFill>
                  <a:srgbClr val="03028D"/>
                </a:solidFill>
                <a:effectLst/>
                <a:uLnTx/>
                <a:uFillTx/>
                <a:latin typeface="+mj-lt"/>
                <a:ea typeface="+mj-ea"/>
                <a:cs typeface="+mj-cs"/>
              </a:rPr>
              <a:t>Rota de Fuga</a:t>
            </a:r>
          </a:p>
        </p:txBody>
      </p:sp>
      <p:sp>
        <p:nvSpPr>
          <p:cNvPr id="7" name="Título 1">
            <a:extLst>
              <a:ext uri="{FF2B5EF4-FFF2-40B4-BE49-F238E27FC236}">
                <a16:creationId xmlns:a16="http://schemas.microsoft.com/office/drawing/2014/main" id="{6D4F9208-7DBE-4DB6-842F-4444B13FFC2D}"/>
              </a:ext>
            </a:extLst>
          </p:cNvPr>
          <p:cNvSpPr txBox="1">
            <a:spLocks/>
          </p:cNvSpPr>
          <p:nvPr/>
        </p:nvSpPr>
        <p:spPr>
          <a:xfrm>
            <a:off x="1649906" y="1142522"/>
            <a:ext cx="3912694"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000" b="0" i="0" u="none" strike="noStrike" kern="1200" cap="none" spc="0" normalizeH="0" baseline="0" noProof="0" dirty="0">
                <a:ln>
                  <a:noFill/>
                </a:ln>
                <a:solidFill>
                  <a:srgbClr val="03028D"/>
                </a:solidFill>
                <a:effectLst/>
                <a:uLnTx/>
                <a:uFillTx/>
                <a:latin typeface="+mj-lt"/>
                <a:ea typeface="+mj-ea"/>
                <a:cs typeface="+mj-cs"/>
              </a:rPr>
              <a:t>Mapa de Risco</a:t>
            </a:r>
          </a:p>
        </p:txBody>
      </p:sp>
    </p:spTree>
    <p:extLst>
      <p:ext uri="{BB962C8B-B14F-4D97-AF65-F5344CB8AC3E}">
        <p14:creationId xmlns:p14="http://schemas.microsoft.com/office/powerpoint/2010/main" val="2517687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solidFill>
                  <a:srgbClr val="03028D"/>
                </a:solidFill>
              </a:rPr>
              <a:t>Mapa de Risco / Rota de Fuga (NR05)</a:t>
            </a:r>
          </a:p>
        </p:txBody>
      </p:sp>
      <p:pic>
        <p:nvPicPr>
          <p:cNvPr id="3" name="Imagem 2">
            <a:extLst>
              <a:ext uri="{FF2B5EF4-FFF2-40B4-BE49-F238E27FC236}">
                <a16:creationId xmlns:a16="http://schemas.microsoft.com/office/drawing/2014/main" id="{E44A2BD2-AAF7-4D40-9C69-3FFC5BC9B332}"/>
              </a:ext>
            </a:extLst>
          </p:cNvPr>
          <p:cNvPicPr>
            <a:picLocks noChangeAspect="1"/>
          </p:cNvPicPr>
          <p:nvPr/>
        </p:nvPicPr>
        <p:blipFill rotWithShape="1">
          <a:blip r:embed="rId2" cstate="print"/>
          <a:srcRect l="31542" t="40070" r="1656" b="4448"/>
          <a:stretch/>
        </p:blipFill>
        <p:spPr>
          <a:xfrm>
            <a:off x="1157796" y="1154097"/>
            <a:ext cx="9264587" cy="5172607"/>
          </a:xfrm>
          <a:prstGeom prst="rect">
            <a:avLst/>
          </a:prstGeom>
        </p:spPr>
      </p:pic>
      <p:pic>
        <p:nvPicPr>
          <p:cNvPr id="4" name="Imagem 3">
            <a:extLst>
              <a:ext uri="{FF2B5EF4-FFF2-40B4-BE49-F238E27FC236}">
                <a16:creationId xmlns:a16="http://schemas.microsoft.com/office/drawing/2014/main" id="{C687C01A-A409-416A-BE86-7BA12D30D256}"/>
              </a:ext>
            </a:extLst>
          </p:cNvPr>
          <p:cNvPicPr>
            <a:picLocks noChangeAspect="1"/>
          </p:cNvPicPr>
          <p:nvPr/>
        </p:nvPicPr>
        <p:blipFill>
          <a:blip r:embed="rId3" cstate="print"/>
          <a:stretch>
            <a:fillRect/>
          </a:stretch>
        </p:blipFill>
        <p:spPr>
          <a:xfrm>
            <a:off x="10310374" y="2180383"/>
            <a:ext cx="1638529" cy="2124371"/>
          </a:xfrm>
          <a:prstGeom prst="rect">
            <a:avLst/>
          </a:prstGeom>
        </p:spPr>
      </p:pic>
      <p:sp>
        <p:nvSpPr>
          <p:cNvPr id="6" name="Retângulo 5">
            <a:extLst>
              <a:ext uri="{FF2B5EF4-FFF2-40B4-BE49-F238E27FC236}">
                <a16:creationId xmlns:a16="http://schemas.microsoft.com/office/drawing/2014/main" id="{12BE0E05-EB94-4119-86EF-FB768BA78687}"/>
              </a:ext>
            </a:extLst>
          </p:cNvPr>
          <p:cNvSpPr/>
          <p:nvPr/>
        </p:nvSpPr>
        <p:spPr>
          <a:xfrm>
            <a:off x="1358283" y="1387707"/>
            <a:ext cx="1482571" cy="538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endParaRPr>
          </a:p>
        </p:txBody>
      </p:sp>
      <p:sp>
        <p:nvSpPr>
          <p:cNvPr id="8" name="Seta: para a Direita 7">
            <a:extLst>
              <a:ext uri="{FF2B5EF4-FFF2-40B4-BE49-F238E27FC236}">
                <a16:creationId xmlns:a16="http://schemas.microsoft.com/office/drawing/2014/main" id="{47855A97-8E9E-4CE3-9D69-344DE19D88FE}"/>
              </a:ext>
            </a:extLst>
          </p:cNvPr>
          <p:cNvSpPr/>
          <p:nvPr/>
        </p:nvSpPr>
        <p:spPr>
          <a:xfrm rot="8261614">
            <a:off x="9481486" y="4239667"/>
            <a:ext cx="781235" cy="443883"/>
          </a:xfrm>
          <a:prstGeom prst="rightArrow">
            <a:avLst>
              <a:gd name="adj1" fmla="val 50000"/>
              <a:gd name="adj2" fmla="val 5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08672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C2ABF9F-A9D1-49B8-89A4-E39AB0864554}"/>
              </a:ext>
            </a:extLst>
          </p:cNvPr>
          <p:cNvSpPr txBox="1"/>
          <p:nvPr/>
        </p:nvSpPr>
        <p:spPr>
          <a:xfrm>
            <a:off x="592993" y="2865391"/>
            <a:ext cx="5459257" cy="1815882"/>
          </a:xfrm>
          <a:prstGeom prst="rect">
            <a:avLst/>
          </a:prstGeom>
          <a:noFill/>
        </p:spPr>
        <p:txBody>
          <a:bodyPr wrap="square" rtlCol="0">
            <a:spAutoFit/>
          </a:bodyPr>
          <a:lstStyle/>
          <a:p>
            <a:pPr algn="just"/>
            <a:r>
              <a:rPr lang="pt-BR" sz="2800" dirty="0">
                <a:solidFill>
                  <a:srgbClr val="03028D"/>
                </a:solidFill>
              </a:rPr>
              <a:t>Proposital: </a:t>
            </a:r>
            <a:r>
              <a:rPr lang="pt-BR" sz="2800" dirty="0"/>
              <a:t>Quando o incêndio tem origem criminosa, ou seja, houve a intenção de alguém em provocar o incêndio. </a:t>
            </a:r>
          </a:p>
        </p:txBody>
      </p:sp>
      <p:pic>
        <p:nvPicPr>
          <p:cNvPr id="1028" name="Picture 4" descr="Protesto tem um ônibus incendiado e outro depredado na BR-101, no Recife -  Folha PE">
            <a:extLst>
              <a:ext uri="{FF2B5EF4-FFF2-40B4-BE49-F238E27FC236}">
                <a16:creationId xmlns:a16="http://schemas.microsoft.com/office/drawing/2014/main" id="{DE6A87C1-E696-4CC1-BD0F-3EF04E60BE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22" t="46245" r="22867" b="3914"/>
          <a:stretch/>
        </p:blipFill>
        <p:spPr bwMode="auto">
          <a:xfrm>
            <a:off x="6211470" y="2014306"/>
            <a:ext cx="5326317" cy="3616112"/>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10C1015-D0C5-4720-BD2E-03DBAAF3E89D}"/>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Tree>
    <p:extLst>
      <p:ext uri="{BB962C8B-B14F-4D97-AF65-F5344CB8AC3E}">
        <p14:creationId xmlns:p14="http://schemas.microsoft.com/office/powerpoint/2010/main" val="409193266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1487</TotalTime>
  <Words>3675</Words>
  <Application>Microsoft Office PowerPoint</Application>
  <PresentationFormat>Widescreen</PresentationFormat>
  <Paragraphs>388</Paragraphs>
  <Slides>88</Slides>
  <Notes>25</Notes>
  <HiddenSlides>2</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88</vt:i4>
      </vt:variant>
    </vt:vector>
  </HeadingPairs>
  <TitlesOfParts>
    <vt:vector size="95" baseType="lpstr">
      <vt:lpstr>Arial</vt:lpstr>
      <vt:lpstr>Calibri</vt:lpstr>
      <vt:lpstr>Calibri Light</vt:lpstr>
      <vt:lpstr>function_pro</vt:lpstr>
      <vt:lpstr>Sen</vt:lpstr>
      <vt:lpstr>Wingdings</vt:lpstr>
      <vt:lpstr>Tema do Office</vt:lpstr>
      <vt:lpstr>Apresentação do PowerPoint</vt:lpstr>
      <vt:lpstr>Apresentação do PowerPoint</vt:lpstr>
      <vt:lpstr>Conteúdo programatico</vt:lpstr>
      <vt:lpstr>importância</vt:lpstr>
      <vt:lpstr>Dinâmica </vt:lpstr>
      <vt:lpstr>Apresentação do PowerPoint</vt:lpstr>
      <vt:lpstr>Apresentação do PowerPoint</vt:lpstr>
      <vt:lpstr>Apresentação do PowerPoint</vt:lpstr>
      <vt:lpstr>Apresentação do PowerPoint</vt:lpstr>
      <vt:lpstr>Tetraedro do fogo</vt:lpstr>
      <vt:lpstr>Calor</vt:lpstr>
      <vt:lpstr>Combustível</vt:lpstr>
      <vt:lpstr>Combustível solido</vt:lpstr>
      <vt:lpstr>Combustível liquido</vt:lpstr>
      <vt:lpstr>Combustível liquido</vt:lpstr>
      <vt:lpstr>Combustível liquido</vt:lpstr>
      <vt:lpstr>Combustível gasoso</vt:lpstr>
      <vt:lpstr>Comburente</vt:lpstr>
      <vt:lpstr>Comburente</vt:lpstr>
      <vt:lpstr>Apresentação do PowerPoint</vt:lpstr>
      <vt:lpstr>Apresentação do PowerPoint</vt:lpstr>
      <vt:lpstr>Temperaturas do fogo</vt:lpstr>
      <vt:lpstr>Temperaturas do fogo</vt:lpstr>
      <vt:lpstr>Temperaturas do fogo</vt:lpstr>
      <vt:lpstr>Apresentação do PowerPoint</vt:lpstr>
      <vt:lpstr>Formas de propagação do fogo</vt:lpstr>
      <vt:lpstr>Apresentação do PowerPoint</vt:lpstr>
      <vt:lpstr>Apresentação do PowerPoint</vt:lpstr>
      <vt:lpstr>Apresentação do PowerPoint</vt:lpstr>
      <vt:lpstr>Apresentação do PowerPoint</vt:lpstr>
      <vt:lpstr>Combustão Lenta</vt:lpstr>
      <vt:lpstr>Combustão Viva</vt:lpstr>
      <vt:lpstr>Combustão Viva</vt:lpstr>
      <vt:lpstr>Video bleve: https://www.youtube.com/watch?v=UM0jtD_OWLU </vt:lpstr>
      <vt:lpstr>Apresentação do PowerPoint</vt:lpstr>
      <vt:lpstr>PORTARIA INMETRO N° 058, DE 16 DE FEVEREIRO DE 2022  (DOU de 24.02.2022)  Aprova o Regulamento Técnico da Qualidade e os Requisitos de Avaliação da Conformidade para a Inspeção Técnica e Manutenção de Extintores de Incêndio - Consolidado.</vt:lpstr>
      <vt:lpstr>O que são extintores? </vt:lpstr>
      <vt:lpstr>Para que servem? E onde Usamos? </vt:lpstr>
      <vt:lpstr>Tipos de Extintores Mais Utilizados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Utilizado em postos de gasolina. Tipos mais utilizados são os de ”Pó químico BC” ou “ABC”.</vt:lpstr>
      <vt:lpstr>Apresentação do PowerPoint</vt:lpstr>
      <vt:lpstr>Tipos e classificações de cada extintor  </vt:lpstr>
      <vt:lpstr>Apresentação do PowerPoint</vt:lpstr>
      <vt:lpstr>Apresentação do PowerPoint</vt:lpstr>
      <vt:lpstr>Apresentação do PowerPoint</vt:lpstr>
      <vt:lpstr>Apresentação do PowerPoint</vt:lpstr>
      <vt:lpstr>Apresentação do PowerPoint</vt:lpstr>
      <vt:lpstr>Sinalização de Emergência</vt:lpstr>
      <vt:lpstr>Apresentação do PowerPoint</vt:lpstr>
      <vt:lpstr>Apresentação do PowerPoint</vt:lpstr>
      <vt:lpstr>Onde Usamos</vt:lpstr>
      <vt:lpstr>Cores das Placas</vt:lpstr>
      <vt:lpstr>Verde - Orientação e Salvamento</vt:lpstr>
      <vt:lpstr>Vermelha - Aparelhos de Proteção e Combate à Incêndio</vt:lpstr>
      <vt:lpstr>Apresentação do PowerPoint</vt:lpstr>
      <vt:lpstr>Amarela - Atenção</vt:lpstr>
      <vt:lpstr>Azul - Avisos</vt:lpstr>
      <vt:lpstr>Sinalizações - Deficientes Visuais (Mapa Tátil)</vt:lpstr>
      <vt:lpstr>Apresentação do PowerPoint</vt:lpstr>
      <vt:lpstr>Sinalização de extintores</vt:lpstr>
      <vt:lpstr>Altura das Sinalizações</vt:lpstr>
      <vt:lpstr>Altura das Sinalizações</vt:lpstr>
      <vt:lpstr>Altura das Sinalizações</vt:lpstr>
      <vt:lpstr>Sinalização Padrão Utilizada</vt:lpstr>
      <vt:lpstr>Sinalizações de Segurança - Escadaria</vt:lpstr>
      <vt:lpstr>Sinalizações de Saída Perpendicular</vt:lpstr>
      <vt:lpstr>Sinalização de Segurança - Fotoluminescente</vt:lpstr>
      <vt:lpstr>Sinalização de Segurança - Fotoluminescente</vt:lpstr>
      <vt:lpstr>O que é</vt:lpstr>
      <vt:lpstr>Mapa de Risco / Rota de Fuga (NR05)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dc:title>
  <dc:creator>Alunos - Senai 6.02</dc:creator>
  <cp:lastModifiedBy>Alunos - Senai 6.02</cp:lastModifiedBy>
  <cp:revision>124</cp:revision>
  <dcterms:created xsi:type="dcterms:W3CDTF">2022-03-09T23:13:57Z</dcterms:created>
  <dcterms:modified xsi:type="dcterms:W3CDTF">2022-04-20T01:26:35Z</dcterms:modified>
</cp:coreProperties>
</file>